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7.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3.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60" r:id="rId4"/>
    <p:sldMasterId id="2147483779" r:id="rId5"/>
  </p:sldMasterIdLst>
  <p:notesMasterIdLst>
    <p:notesMasterId r:id="rId37"/>
  </p:notesMasterIdLst>
  <p:handoutMasterIdLst>
    <p:handoutMasterId r:id="rId38"/>
  </p:handoutMasterIdLst>
  <p:sldIdLst>
    <p:sldId id="347" r:id="rId6"/>
    <p:sldId id="293" r:id="rId7"/>
    <p:sldId id="295" r:id="rId8"/>
    <p:sldId id="262" r:id="rId9"/>
    <p:sldId id="355" r:id="rId10"/>
    <p:sldId id="356" r:id="rId11"/>
    <p:sldId id="354" r:id="rId12"/>
    <p:sldId id="358" r:id="rId13"/>
    <p:sldId id="365" r:id="rId14"/>
    <p:sldId id="366" r:id="rId15"/>
    <p:sldId id="359" r:id="rId16"/>
    <p:sldId id="357" r:id="rId17"/>
    <p:sldId id="361" r:id="rId18"/>
    <p:sldId id="300" r:id="rId19"/>
    <p:sldId id="362" r:id="rId20"/>
    <p:sldId id="363" r:id="rId21"/>
    <p:sldId id="364" r:id="rId22"/>
    <p:sldId id="342" r:id="rId23"/>
    <p:sldId id="343" r:id="rId24"/>
    <p:sldId id="331" r:id="rId25"/>
    <p:sldId id="367" r:id="rId26"/>
    <p:sldId id="368" r:id="rId27"/>
    <p:sldId id="369" r:id="rId28"/>
    <p:sldId id="370" r:id="rId29"/>
    <p:sldId id="371" r:id="rId30"/>
    <p:sldId id="372" r:id="rId31"/>
    <p:sldId id="373" r:id="rId32"/>
    <p:sldId id="374" r:id="rId33"/>
    <p:sldId id="349" r:id="rId34"/>
    <p:sldId id="351" r:id="rId35"/>
    <p:sldId id="346" r:id="rId36"/>
  </p:sldIdLst>
  <p:sldSz cx="12188825" cy="6858000"/>
  <p:notesSz cx="6858000" cy="9296400"/>
  <p:embeddedFontLst>
    <p:embeddedFont>
      <p:font typeface="Segoe Light" pitchFamily="34" charset="0"/>
      <p:regular r:id="rId39"/>
      <p:italic r:id="rId40"/>
    </p:embeddedFont>
    <p:embeddedFont>
      <p:font typeface="Calibri" pitchFamily="34" charset="0"/>
      <p:regular r:id="rId41"/>
      <p:bold r:id="rId42"/>
      <p:italic r:id="rId43"/>
      <p:boldItalic r:id="rId44"/>
    </p:embeddedFont>
    <p:embeddedFont>
      <p:font typeface="Segoe UI Light" pitchFamily="34" charset="0"/>
      <p:regular r:id="rId45"/>
    </p:embeddedFont>
    <p:embeddedFont>
      <p:font typeface="Segoe UI" pitchFamily="34" charset="0"/>
      <p:regular r:id="rId46"/>
      <p:bold r:id="rId47"/>
      <p:italic r:id="rId48"/>
      <p:boldItalic r:id="rId49"/>
    </p:embeddedFont>
    <p:embeddedFont>
      <p:font typeface="Consolas" pitchFamily="49" charset="0"/>
      <p:regular r:id="rId50"/>
      <p:bold r:id="rId51"/>
      <p:italic r:id="rId52"/>
      <p:boldItalic r:id="rId53"/>
    </p:embeddedFont>
  </p:embeddedFontLst>
  <p:custDataLst>
    <p:tags r:id="rId54"/>
  </p:custData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6F6F6F"/>
    <a:srgbClr val="303030"/>
    <a:srgbClr val="474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231" autoAdjust="0"/>
    <p:restoredTop sz="89076" autoAdjust="0"/>
  </p:normalViewPr>
  <p:slideViewPr>
    <p:cSldViewPr snapToGrid="0" snapToObjects="1">
      <p:cViewPr varScale="1">
        <p:scale>
          <a:sx n="91" d="100"/>
          <a:sy n="91" d="100"/>
        </p:scale>
        <p:origin x="-132" y="-126"/>
      </p:cViewPr>
      <p:guideLst>
        <p:guide orient="horz" pos="712"/>
        <p:guide orient="horz" pos="3937"/>
        <p:guide orient="horz" pos="1328"/>
        <p:guide pos="326"/>
        <p:guide pos="7355"/>
        <p:guide pos="383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0" d="100"/>
        <a:sy n="60" d="100"/>
      </p:scale>
      <p:origin x="0" y="2838"/>
    </p:cViewPr>
  </p:sorterViewPr>
  <p:notesViewPr>
    <p:cSldViewPr snapToGrid="0" snapToObjects="1" showGuides="1">
      <p:cViewPr varScale="1">
        <p:scale>
          <a:sx n="78" d="100"/>
          <a:sy n="78" d="100"/>
        </p:scale>
        <p:origin x="-2622" y="-10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1.fntdata"/><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46"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font" Target="fonts/font3.fntdata"/><Relationship Id="rId54"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6.fntdata"/><Relationship Id="rId52"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font" Target="fonts/font13.fntdata"/><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4"/>
            </a:solidFill>
          </c:spPr>
          <c:explosion val="10"/>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4"/>
            </a:solidFill>
          </c:spPr>
          <c:explosion val="10"/>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4/26/2012</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1.png>
</file>

<file path=ppt/media/image12.png>
</file>

<file path=ppt/media/image13.png>
</file>

<file path=ppt/media/image14.png>
</file>

<file path=ppt/media/image2.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4/26/2012</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a:t>
            </a:fld>
            <a:endParaRPr lang="en-US" dirty="0"/>
          </a:p>
        </p:txBody>
      </p:sp>
    </p:spTree>
    <p:extLst>
      <p:ext uri="{BB962C8B-B14F-4D97-AF65-F5344CB8AC3E}">
        <p14:creationId xmlns:p14="http://schemas.microsoft.com/office/powerpoint/2010/main" val="1258734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13</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 only use this slide</a:t>
            </a:r>
            <a:r>
              <a:rPr lang="en-US" baseline="0" dirty="0" smtClean="0"/>
              <a:t> if you are using ASP.NET MVC 3</a:t>
            </a:r>
            <a:endParaRPr lang="en-US" dirty="0" smtClean="0"/>
          </a:p>
          <a:p>
            <a:endParaRPr lang="en-US" dirty="0" smtClean="0"/>
          </a:p>
          <a:p>
            <a:r>
              <a:rPr lang="en-US" dirty="0" smtClean="0"/>
              <a:t>With ASP.NET MVC 3</a:t>
            </a:r>
            <a:r>
              <a:rPr lang="en-US" baseline="0" dirty="0" smtClean="0"/>
              <a:t> we’ve added a new view engine which uses a new lightweight syntax called Razor.  Razor is designed to make it easier and faster to write code and allows you to mix markup and code for more understandable views.  </a:t>
            </a:r>
          </a:p>
          <a:p>
            <a:endParaRPr lang="en-US" baseline="0" dirty="0" smtClean="0"/>
          </a:p>
          <a:p>
            <a:r>
              <a:rPr lang="en-US" baseline="0" dirty="0" smtClean="0"/>
              <a:t>The new syntax is characterized by the new @ symbol that you will see commonly in Razor views and allows you to mix code and markup freely, which makes for much cleaner code.</a:t>
            </a:r>
          </a:p>
          <a:p>
            <a:endParaRPr lang="en-US" baseline="0" dirty="0" smtClean="0"/>
          </a:p>
          <a:p>
            <a:r>
              <a:rPr lang="en-US" baseline="0" dirty="0" smtClean="0"/>
              <a:t>Razor also allows you to make use of “Helpers” which are shortcuts that make it easier to use common  plugins like </a:t>
            </a:r>
            <a:r>
              <a:rPr lang="en-US" baseline="0" dirty="0" err="1" smtClean="0"/>
              <a:t>ReCapture</a:t>
            </a:r>
            <a:r>
              <a:rPr lang="en-US" baseline="0" dirty="0" smtClean="0"/>
              <a:t>, Facebook Social Plugins, </a:t>
            </a:r>
            <a:r>
              <a:rPr lang="en-US" baseline="0" dirty="0" err="1" smtClean="0"/>
              <a:t>OData</a:t>
            </a:r>
            <a:r>
              <a:rPr lang="en-US" baseline="0" dirty="0" smtClean="0"/>
              <a:t> etc.</a:t>
            </a:r>
          </a:p>
          <a:p>
            <a:endParaRPr lang="en-US" baseline="0" dirty="0" smtClean="0"/>
          </a:p>
          <a:p>
            <a:r>
              <a:rPr lang="en-US" baseline="0" dirty="0" smtClean="0"/>
              <a:t>The Razor syntax is actually borrowed from the younger sibling of MVC, ASP.NET Web Pages, with a few modifications that are added on top.  For example MVC adds the @model keyword so that you no longer have to specify the full namespace in your directive when you are referencing models or </a:t>
            </a:r>
            <a:r>
              <a:rPr lang="en-US" baseline="0" dirty="0" err="1" smtClean="0"/>
              <a:t>ViewModels</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7A12A5C-4330-4241-88FF-F2EE6603F1FB}" type="slidenum">
              <a:rPr lang="en-US" smtClean="0"/>
              <a:pPr/>
              <a:t>14</a:t>
            </a:fld>
            <a:endParaRPr lang="en-US"/>
          </a:p>
        </p:txBody>
      </p:sp>
    </p:spTree>
    <p:extLst>
      <p:ext uri="{BB962C8B-B14F-4D97-AF65-F5344CB8AC3E}">
        <p14:creationId xmlns:p14="http://schemas.microsoft.com/office/powerpoint/2010/main" val="35436442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minute</a:t>
            </a:r>
          </a:p>
          <a:p>
            <a:endParaRPr lang="en-US" baseline="0" dirty="0" smtClean="0"/>
          </a:p>
          <a:p>
            <a:r>
              <a:rPr lang="en-US" baseline="0" dirty="0" smtClean="0"/>
              <a:t>The transition from code to markup is one of the most elegant things about Razor but there a few rules that are worth knowing about.  </a:t>
            </a:r>
          </a:p>
          <a:p>
            <a:endParaRPr lang="es-AR" baseline="0" dirty="0" smtClean="0"/>
          </a:p>
          <a:p>
            <a:r>
              <a:rPr lang="en-US" b="1" u="sng" baseline="0" noProof="0" dirty="0" smtClean="0"/>
              <a:t>Option</a:t>
            </a:r>
            <a:r>
              <a:rPr lang="es-AR" b="1" u="sng" baseline="0" dirty="0" smtClean="0"/>
              <a:t> 1:</a:t>
            </a:r>
            <a:endParaRPr lang="en-US" b="1" u="sng" baseline="0" dirty="0" smtClean="0"/>
          </a:p>
          <a:p>
            <a:pPr marL="0" indent="0">
              <a:buNone/>
            </a:pPr>
            <a:r>
              <a:rPr lang="en-US" baseline="0" dirty="0" smtClean="0"/>
              <a:t>Code is the primary citizen in a code block, not HTML.  This means the parser will always expect code unless it finds valid opening (and closing) tags. </a:t>
            </a:r>
            <a:r>
              <a:rPr lang="en-US" i="0" baseline="0" dirty="0" smtClean="0"/>
              <a:t>In the first option block you see that after the @{ a name variable is defined. No additional tag is necessary. </a:t>
            </a:r>
          </a:p>
          <a:p>
            <a:pPr marL="0" indent="0">
              <a:buNone/>
            </a:pPr>
            <a:r>
              <a:rPr lang="en-US" i="0" baseline="0" dirty="0" smtClean="0"/>
              <a:t>A &lt;div&gt; section tells Razor that what follows should be taken as literal. Then the @name indicates a variable that needs to be replaced with its value.</a:t>
            </a:r>
          </a:p>
          <a:p>
            <a:pPr marL="0" indent="0">
              <a:buNone/>
            </a:pPr>
            <a:endParaRPr lang="es-AR" baseline="0" dirty="0" smtClean="0"/>
          </a:p>
          <a:p>
            <a:pPr marL="0" indent="0">
              <a:buNone/>
            </a:pPr>
            <a:r>
              <a:rPr lang="en-US" b="1" u="sng" baseline="0" noProof="0" dirty="0" smtClean="0"/>
              <a:t>Option 2:</a:t>
            </a:r>
          </a:p>
          <a:p>
            <a:pPr marL="0" indent="0">
              <a:buNone/>
            </a:pPr>
            <a:r>
              <a:rPr lang="en-US" baseline="0" dirty="0" smtClean="0"/>
              <a:t>Similarly, to explicitly call out text in a code block as HTML, wrap it in a &lt;text&gt; tag</a:t>
            </a:r>
          </a:p>
          <a:p>
            <a:pPr marL="0" indent="0">
              <a:buNone/>
            </a:pPr>
            <a:endParaRPr lang="es-A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u="sng" baseline="0" noProof="0" dirty="0" smtClean="0"/>
              <a:t>Option 3:</a:t>
            </a:r>
          </a:p>
          <a:p>
            <a:pPr marL="0" indent="0">
              <a:buNone/>
            </a:pPr>
            <a:r>
              <a:rPr lang="en-US" baseline="0" dirty="0" smtClean="0"/>
              <a:t>Single line of output within markup can be denoted by @:</a:t>
            </a:r>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noProof="0" dirty="0" smtClean="0"/>
              <a:t>This option is useful when you don’t want to render an </a:t>
            </a:r>
            <a:r>
              <a:rPr lang="en-US" i="0" dirty="0" smtClean="0"/>
              <a:t>HTML element as part of the output. </a:t>
            </a:r>
            <a:endParaRPr lang="en-US" i="0"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Extra Knowledge (Advanced):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Parser that understands Razor is itself a standalone assembly (</a:t>
            </a:r>
            <a:r>
              <a:rPr lang="en-US" dirty="0" smtClean="0"/>
              <a:t>System.Web.Razor.dll)</a:t>
            </a:r>
            <a:r>
              <a:rPr lang="en-US" baseline="0" dirty="0" smtClean="0"/>
              <a:t> which has no dependencies on ASP.NET which means you can use it to parse CSHTML/VBHTML files and produce C#/VB code in any .NET application.  </a:t>
            </a:r>
            <a:endParaRPr lang="en-US" dirty="0" smtClean="0"/>
          </a:p>
        </p:txBody>
      </p:sp>
      <p:sp>
        <p:nvSpPr>
          <p:cNvPr id="4" name="Slide Number Placeholder 3"/>
          <p:cNvSpPr>
            <a:spLocks noGrp="1"/>
          </p:cNvSpPr>
          <p:nvPr>
            <p:ph type="sldNum" sz="quarter" idx="10"/>
          </p:nvPr>
        </p:nvSpPr>
        <p:spPr/>
        <p:txBody>
          <a:bodyPr/>
          <a:lstStyle/>
          <a:p>
            <a:fld id="{D88053AA-761C-4194-BE5B-5E836C7C1428}" type="slidenum">
              <a:rPr lang="en-US" smtClean="0"/>
              <a:t>15</a:t>
            </a:fld>
            <a:endParaRPr lang="en-US"/>
          </a:p>
        </p:txBody>
      </p:sp>
    </p:spTree>
    <p:extLst>
      <p:ext uri="{BB962C8B-B14F-4D97-AF65-F5344CB8AC3E}">
        <p14:creationId xmlns:p14="http://schemas.microsoft.com/office/powerpoint/2010/main" val="706457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16</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17</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u="sng" dirty="0" smtClean="0"/>
              <a:t>Estimated Time</a:t>
            </a:r>
            <a:r>
              <a:rPr lang="en-US" dirty="0" smtClean="0"/>
              <a:t>: 2 minutes</a:t>
            </a:r>
          </a:p>
          <a:p>
            <a:endParaRPr lang="en-US" dirty="0" smtClean="0"/>
          </a:p>
          <a:p>
            <a:r>
              <a:rPr lang="en-US" baseline="0" dirty="0" smtClean="0"/>
              <a:t>MVC is a design pattern that stands for Model-View-Controller. What is strives to do is separate the concerns of an application’s presentation layer by assigning specific roles to the three different components.</a:t>
            </a:r>
          </a:p>
          <a:p>
            <a:endParaRPr lang="en-US" baseline="0" dirty="0" smtClean="0"/>
          </a:p>
          <a:p>
            <a:r>
              <a:rPr lang="en-US" baseline="0" dirty="0" smtClean="0"/>
              <a:t>The Controller is responsible for handling all user input. Once input has been received, the Controller will perform any operations/actions it needs to, which might include interacting with the Model.  </a:t>
            </a:r>
          </a:p>
          <a:p>
            <a:endParaRPr lang="en-US" baseline="0" dirty="0" smtClean="0"/>
          </a:p>
          <a:p>
            <a:r>
              <a:rPr lang="en-US" baseline="0" dirty="0" smtClean="0"/>
              <a:t>The Model represents the data in the application. Once the Controller retrieves some model data and performs any work with the model, it constructs a presentation model that describes the model in terms the View can understand.</a:t>
            </a:r>
          </a:p>
          <a:p>
            <a:endParaRPr lang="en-US" baseline="0" dirty="0" smtClean="0"/>
          </a:p>
          <a:p>
            <a:r>
              <a:rPr lang="en-US" dirty="0" smtClean="0"/>
              <a:t>The View is</a:t>
            </a:r>
            <a:r>
              <a:rPr lang="en-US" baseline="0" dirty="0" smtClean="0"/>
              <a:t> the visual representation of the model. It presents the model data to the actual user in a way that is meaningful. In a web application, this would typically be HTML.</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18</a:t>
            </a:fld>
            <a:endParaRPr lang="en-US" dirty="0"/>
          </a:p>
        </p:txBody>
      </p:sp>
    </p:spTree>
    <p:extLst>
      <p:ext uri="{BB962C8B-B14F-4D97-AF65-F5344CB8AC3E}">
        <p14:creationId xmlns:p14="http://schemas.microsoft.com/office/powerpoint/2010/main" val="29674051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4 minutes</a:t>
            </a:r>
          </a:p>
          <a:p>
            <a:endParaRPr lang="en-US" dirty="0" smtClean="0"/>
          </a:p>
          <a:p>
            <a:r>
              <a:rPr lang="en-US" dirty="0" smtClean="0"/>
              <a:t>So</a:t>
            </a:r>
            <a:r>
              <a:rPr lang="en-US" baseline="0" dirty="0" smtClean="0"/>
              <a:t> what does MVC look like when implemented over the web?</a:t>
            </a:r>
          </a:p>
          <a:p>
            <a:endParaRPr lang="en-US" baseline="0" dirty="0" smtClean="0"/>
          </a:p>
          <a:p>
            <a:r>
              <a:rPr lang="en-US" baseline="0" dirty="0" smtClean="0"/>
              <a:t>When an HTTP request comes into the application it is mapped to a controller. Remember as we mentioned in the previous slide, in the MVC design pattern, the controller is the piece of the triad that handles all user input. In the case of a web application, user input is represented as HTTP requests </a:t>
            </a:r>
            <a:r>
              <a:rPr lang="en-US" b="1" baseline="0" dirty="0" smtClean="0"/>
              <a:t>[Advance Animation]</a:t>
            </a:r>
            <a:r>
              <a:rPr lang="en-US" baseline="0" dirty="0" smtClean="0"/>
              <a:t>.</a:t>
            </a:r>
          </a:p>
          <a:p>
            <a:endParaRPr lang="en-US" baseline="0" dirty="0" smtClean="0"/>
          </a:p>
          <a:p>
            <a:r>
              <a:rPr lang="en-US" baseline="0" dirty="0" smtClean="0"/>
              <a:t>Once the controller has received input, it performs whatever operations it needs to and then assembles a presentation model </a:t>
            </a:r>
            <a:r>
              <a:rPr lang="en-US" b="1" baseline="0" dirty="0" smtClean="0"/>
              <a:t>[Advance Animation]</a:t>
            </a:r>
            <a:r>
              <a:rPr lang="en-US" baseline="0" dirty="0" smtClean="0"/>
              <a:t>.</a:t>
            </a:r>
          </a:p>
          <a:p>
            <a:endParaRPr lang="en-US" baseline="0" dirty="0" smtClean="0"/>
          </a:p>
          <a:p>
            <a:r>
              <a:rPr lang="en-US" baseline="0" dirty="0" smtClean="0"/>
              <a:t>The controller then takes the model and passes it off to the view. Remember that the view is simply a visual representation of the model </a:t>
            </a:r>
            <a:r>
              <a:rPr lang="en-US" b="1" baseline="0" dirty="0" smtClean="0"/>
              <a:t>[Advance Animation]</a:t>
            </a:r>
            <a:r>
              <a:rPr lang="en-US" baseline="0" dirty="0" smtClean="0"/>
              <a:t>.</a:t>
            </a:r>
          </a:p>
          <a:p>
            <a:endParaRPr lang="en-US" baseline="0" dirty="0" smtClean="0"/>
          </a:p>
          <a:p>
            <a:r>
              <a:rPr lang="en-US" baseline="0" dirty="0" smtClean="0"/>
              <a:t>The view then “transforms” the model into whatever format it uses to represent it. In a web application, this would typically be HTML </a:t>
            </a:r>
            <a:r>
              <a:rPr lang="en-US" b="1" baseline="0" dirty="0" smtClean="0"/>
              <a:t>[Advance Animation]</a:t>
            </a:r>
            <a:r>
              <a:rPr lang="en-US" baseline="0" dirty="0" smtClean="0"/>
              <a:t>.</a:t>
            </a:r>
          </a:p>
          <a:p>
            <a:endParaRPr lang="en-US" baseline="0" dirty="0" smtClean="0"/>
          </a:p>
          <a:p>
            <a:r>
              <a:rPr lang="en-US" baseline="0" dirty="0" smtClean="0"/>
              <a:t>The view then serves the request by responding with its visual representation.</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19</a:t>
            </a:fld>
            <a:endParaRPr lang="en-US" dirty="0"/>
          </a:p>
        </p:txBody>
      </p:sp>
    </p:spTree>
    <p:extLst>
      <p:ext uri="{BB962C8B-B14F-4D97-AF65-F5344CB8AC3E}">
        <p14:creationId xmlns:p14="http://schemas.microsoft.com/office/powerpoint/2010/main" val="1878817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AR" dirty="0" err="1" smtClean="0"/>
              <a:t>The</a:t>
            </a:r>
            <a:r>
              <a:rPr lang="es-AR" dirty="0" smtClean="0"/>
              <a:t> </a:t>
            </a:r>
            <a:r>
              <a:rPr lang="es-AR" dirty="0" err="1" smtClean="0"/>
              <a:t>following</a:t>
            </a:r>
            <a:r>
              <a:rPr lang="es-AR" baseline="0" dirty="0" smtClean="0"/>
              <a:t> </a:t>
            </a:r>
            <a:r>
              <a:rPr lang="es-AR" baseline="0" dirty="0" err="1" smtClean="0"/>
              <a:t>table</a:t>
            </a:r>
            <a:r>
              <a:rPr lang="es-AR" baseline="0" dirty="0" smtClean="0"/>
              <a:t> shows </a:t>
            </a:r>
            <a:r>
              <a:rPr lang="es-AR" baseline="0" dirty="0" err="1" smtClean="0"/>
              <a:t>some</a:t>
            </a:r>
            <a:r>
              <a:rPr lang="es-AR" baseline="0" dirty="0" smtClean="0"/>
              <a:t> of </a:t>
            </a:r>
            <a:r>
              <a:rPr lang="es-AR" baseline="0" dirty="0" err="1" smtClean="0"/>
              <a:t>the</a:t>
            </a:r>
            <a:r>
              <a:rPr lang="es-AR" baseline="0" dirty="0" smtClean="0"/>
              <a:t> </a:t>
            </a:r>
            <a:r>
              <a:rPr lang="es-AR" baseline="0" dirty="0" err="1" smtClean="0"/>
              <a:t>dependency</a:t>
            </a:r>
            <a:r>
              <a:rPr lang="es-AR" baseline="0" dirty="0" smtClean="0"/>
              <a:t> </a:t>
            </a:r>
            <a:r>
              <a:rPr lang="es-AR" baseline="0" dirty="0" err="1" smtClean="0"/>
              <a:t>injection</a:t>
            </a:r>
            <a:r>
              <a:rPr lang="es-AR" baseline="0" dirty="0" smtClean="0"/>
              <a:t> </a:t>
            </a:r>
            <a:r>
              <a:rPr lang="es-AR" baseline="0" dirty="0" err="1" smtClean="0"/>
              <a:t>points</a:t>
            </a:r>
            <a:r>
              <a:rPr lang="es-AR" baseline="0" dirty="0" smtClean="0"/>
              <a:t> </a:t>
            </a:r>
            <a:r>
              <a:rPr lang="es-AR" baseline="0" dirty="0" err="1" smtClean="0"/>
              <a:t>supported</a:t>
            </a:r>
            <a:r>
              <a:rPr lang="es-AR" baseline="0" dirty="0" smtClean="0"/>
              <a:t>.</a:t>
            </a:r>
          </a:p>
          <a:p>
            <a:endParaRPr lang="es-AR" dirty="0"/>
          </a:p>
        </p:txBody>
      </p:sp>
      <p:sp>
        <p:nvSpPr>
          <p:cNvPr id="4" name="Slide Number Placeholder 3"/>
          <p:cNvSpPr>
            <a:spLocks noGrp="1"/>
          </p:cNvSpPr>
          <p:nvPr>
            <p:ph type="sldNum" sz="quarter" idx="10"/>
          </p:nvPr>
        </p:nvSpPr>
        <p:spPr/>
        <p:txBody>
          <a:bodyPr/>
          <a:lstStyle/>
          <a:p>
            <a:fld id="{E18F9282-D0A8-4FC3-8EA8-B416BA51AD58}" type="slidenum">
              <a:rPr lang="en-US" smtClean="0"/>
              <a:pPr/>
              <a:t>20</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smtClean="0">
                <a:solidFill>
                  <a:schemeClr val="tx1"/>
                </a:solidFill>
                <a:effectLst/>
                <a:latin typeface="+mn-lt"/>
                <a:ea typeface="+mn-ea"/>
                <a:cs typeface="+mn-cs"/>
              </a:rPr>
              <a:t>See </a:t>
            </a:r>
            <a:r>
              <a:rPr lang="en-US" sz="1200" kern="1200" dirty="0" smtClean="0">
                <a:solidFill>
                  <a:schemeClr val="tx1"/>
                </a:solidFill>
                <a:effectLst/>
                <a:latin typeface="+mn-lt"/>
                <a:ea typeface="+mn-ea"/>
                <a:cs typeface="+mn-cs"/>
              </a:rPr>
              <a:t>demo script</a:t>
            </a:r>
            <a:r>
              <a:rPr lang="en-US" sz="1200" kern="1200" baseline="0" dirty="0" smtClean="0">
                <a:solidFill>
                  <a:schemeClr val="tx1"/>
                </a:solidFill>
                <a:effectLst/>
                <a:latin typeface="+mn-lt"/>
                <a:ea typeface="+mn-ea"/>
                <a:cs typeface="+mn-cs"/>
              </a:rPr>
              <a:t> for details</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7A12A5C-4330-4241-88FF-F2EE6603F1FB}" type="slidenum">
              <a:rPr lang="en-US" smtClean="0"/>
              <a:pPr/>
              <a:t>21</a:t>
            </a:fld>
            <a:endParaRPr lang="en-US"/>
          </a:p>
        </p:txBody>
      </p:sp>
    </p:spTree>
    <p:extLst>
      <p:ext uri="{BB962C8B-B14F-4D97-AF65-F5344CB8AC3E}">
        <p14:creationId xmlns:p14="http://schemas.microsoft.com/office/powerpoint/2010/main" val="33354176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22</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3</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23</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minute</a:t>
            </a:r>
          </a:p>
          <a:p>
            <a:endParaRPr lang="en-US" baseline="0" dirty="0" smtClean="0"/>
          </a:p>
          <a:p>
            <a:r>
              <a:rPr lang="en-US" baseline="0" dirty="0" smtClean="0"/>
              <a:t>The transition from code to markup is one of the most elegant things about Razor but there a few rules that are worth knowing about.  </a:t>
            </a:r>
          </a:p>
          <a:p>
            <a:endParaRPr lang="es-AR" baseline="0" dirty="0" smtClean="0"/>
          </a:p>
          <a:p>
            <a:r>
              <a:rPr lang="en-US" b="1" u="sng" baseline="0" noProof="0" dirty="0" smtClean="0"/>
              <a:t>Option</a:t>
            </a:r>
            <a:r>
              <a:rPr lang="es-AR" b="1" u="sng" baseline="0" dirty="0" smtClean="0"/>
              <a:t> 1:</a:t>
            </a:r>
            <a:endParaRPr lang="en-US" b="1" u="sng" baseline="0" dirty="0" smtClean="0"/>
          </a:p>
          <a:p>
            <a:pPr marL="0" indent="0">
              <a:buNone/>
            </a:pPr>
            <a:r>
              <a:rPr lang="en-US" baseline="0" dirty="0" smtClean="0"/>
              <a:t>Code is the primary citizen in a code block, not HTML.  This means the parser will always expect code unless it finds valid opening (and closing) tags. </a:t>
            </a:r>
            <a:r>
              <a:rPr lang="en-US" i="0" baseline="0" dirty="0" smtClean="0"/>
              <a:t>In the first option block you see that after the @{ a name variable is defined. No additional tag is necessary. </a:t>
            </a:r>
          </a:p>
          <a:p>
            <a:pPr marL="0" indent="0">
              <a:buNone/>
            </a:pPr>
            <a:r>
              <a:rPr lang="en-US" i="0" baseline="0" dirty="0" smtClean="0"/>
              <a:t>A &lt;div&gt; section tells Razor that what follows should be taken as literal. Then the @name indicates a variable that needs to be replaced with its value.</a:t>
            </a:r>
          </a:p>
          <a:p>
            <a:pPr marL="0" indent="0">
              <a:buNone/>
            </a:pPr>
            <a:endParaRPr lang="es-AR" baseline="0" dirty="0" smtClean="0"/>
          </a:p>
          <a:p>
            <a:pPr marL="0" indent="0">
              <a:buNone/>
            </a:pPr>
            <a:r>
              <a:rPr lang="en-US" b="1" u="sng" baseline="0" noProof="0" dirty="0" smtClean="0"/>
              <a:t>Option 2:</a:t>
            </a:r>
          </a:p>
          <a:p>
            <a:pPr marL="0" indent="0">
              <a:buNone/>
            </a:pPr>
            <a:r>
              <a:rPr lang="en-US" baseline="0" dirty="0" smtClean="0"/>
              <a:t>Similarly, to explicitly call out text in a code block as HTML, wrap it in a &lt;text&gt; tag</a:t>
            </a:r>
          </a:p>
          <a:p>
            <a:pPr marL="0" indent="0">
              <a:buNone/>
            </a:pPr>
            <a:endParaRPr lang="es-A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u="sng" baseline="0" noProof="0" dirty="0" smtClean="0"/>
              <a:t>Option 3:</a:t>
            </a:r>
          </a:p>
          <a:p>
            <a:pPr marL="0" indent="0">
              <a:buNone/>
            </a:pPr>
            <a:r>
              <a:rPr lang="en-US" baseline="0" dirty="0" smtClean="0"/>
              <a:t>Single line of output within markup can be denoted by @:</a:t>
            </a:r>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noProof="0" dirty="0" smtClean="0"/>
              <a:t>This option is useful when you don’t want to render an </a:t>
            </a:r>
            <a:r>
              <a:rPr lang="en-US" i="0" dirty="0" smtClean="0"/>
              <a:t>HTML element as part of the output. </a:t>
            </a:r>
            <a:endParaRPr lang="en-US" i="0"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Extra Knowledge (Advanced):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Parser that understands Razor is itself a standalone assembly (</a:t>
            </a:r>
            <a:r>
              <a:rPr lang="en-US" dirty="0" smtClean="0"/>
              <a:t>System.Web.Razor.dll)</a:t>
            </a:r>
            <a:r>
              <a:rPr lang="en-US" baseline="0" dirty="0" smtClean="0"/>
              <a:t> which has no dependencies on ASP.NET which means you can use it to parse CSHTML/VBHTML files and produce C#/VB code in any .NET application.  </a:t>
            </a:r>
            <a:endParaRPr lang="en-US" dirty="0" smtClean="0"/>
          </a:p>
        </p:txBody>
      </p:sp>
      <p:sp>
        <p:nvSpPr>
          <p:cNvPr id="4" name="Slide Number Placeholder 3"/>
          <p:cNvSpPr>
            <a:spLocks noGrp="1"/>
          </p:cNvSpPr>
          <p:nvPr>
            <p:ph type="sldNum" sz="quarter" idx="10"/>
          </p:nvPr>
        </p:nvSpPr>
        <p:spPr/>
        <p:txBody>
          <a:bodyPr/>
          <a:lstStyle/>
          <a:p>
            <a:fld id="{D88053AA-761C-4194-BE5B-5E836C7C1428}" type="slidenum">
              <a:rPr lang="en-US" smtClean="0"/>
              <a:t>25</a:t>
            </a:fld>
            <a:endParaRPr lang="en-US"/>
          </a:p>
        </p:txBody>
      </p:sp>
    </p:spTree>
    <p:extLst>
      <p:ext uri="{BB962C8B-B14F-4D97-AF65-F5344CB8AC3E}">
        <p14:creationId xmlns:p14="http://schemas.microsoft.com/office/powerpoint/2010/main" val="706457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minute</a:t>
            </a:r>
          </a:p>
          <a:p>
            <a:endParaRPr lang="en-US" baseline="0" dirty="0" smtClean="0"/>
          </a:p>
          <a:p>
            <a:r>
              <a:rPr lang="en-US" baseline="0" dirty="0" smtClean="0"/>
              <a:t>The transition from code to markup is one of the most elegant things about Razor but there a few rules that are worth knowing about.  </a:t>
            </a:r>
          </a:p>
          <a:p>
            <a:endParaRPr lang="es-AR" baseline="0" dirty="0" smtClean="0"/>
          </a:p>
          <a:p>
            <a:r>
              <a:rPr lang="en-US" b="1" u="sng" baseline="0" noProof="0" dirty="0" smtClean="0"/>
              <a:t>Option</a:t>
            </a:r>
            <a:r>
              <a:rPr lang="es-AR" b="1" u="sng" baseline="0" dirty="0" smtClean="0"/>
              <a:t> 1:</a:t>
            </a:r>
            <a:endParaRPr lang="en-US" b="1" u="sng" baseline="0" dirty="0" smtClean="0"/>
          </a:p>
          <a:p>
            <a:pPr marL="0" indent="0">
              <a:buNone/>
            </a:pPr>
            <a:r>
              <a:rPr lang="en-US" baseline="0" dirty="0" smtClean="0"/>
              <a:t>Code is the primary citizen in a code block, not HTML.  This means the parser will always expect code unless it finds valid opening (and closing) tags. </a:t>
            </a:r>
            <a:r>
              <a:rPr lang="en-US" i="0" baseline="0" dirty="0" smtClean="0"/>
              <a:t>In the first option block you see that after the @{ a name variable is defined. No additional tag is necessary. </a:t>
            </a:r>
          </a:p>
          <a:p>
            <a:pPr marL="0" indent="0">
              <a:buNone/>
            </a:pPr>
            <a:r>
              <a:rPr lang="en-US" i="0" baseline="0" dirty="0" smtClean="0"/>
              <a:t>A &lt;div&gt; section tells Razor that what follows should be taken as literal. Then the @name indicates a variable that needs to be replaced with its value.</a:t>
            </a:r>
          </a:p>
          <a:p>
            <a:pPr marL="0" indent="0">
              <a:buNone/>
            </a:pPr>
            <a:endParaRPr lang="es-AR" baseline="0" dirty="0" smtClean="0"/>
          </a:p>
          <a:p>
            <a:pPr marL="0" indent="0">
              <a:buNone/>
            </a:pPr>
            <a:r>
              <a:rPr lang="en-US" b="1" u="sng" baseline="0" noProof="0" dirty="0" smtClean="0"/>
              <a:t>Option 2:</a:t>
            </a:r>
          </a:p>
          <a:p>
            <a:pPr marL="0" indent="0">
              <a:buNone/>
            </a:pPr>
            <a:r>
              <a:rPr lang="en-US" baseline="0" dirty="0" smtClean="0"/>
              <a:t>Similarly, to explicitly call out text in a code block as HTML, wrap it in a &lt;text&gt; tag</a:t>
            </a:r>
          </a:p>
          <a:p>
            <a:pPr marL="0" indent="0">
              <a:buNone/>
            </a:pPr>
            <a:endParaRPr lang="es-A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u="sng" baseline="0" noProof="0" dirty="0" smtClean="0"/>
              <a:t>Option 3:</a:t>
            </a:r>
          </a:p>
          <a:p>
            <a:pPr marL="0" indent="0">
              <a:buNone/>
            </a:pPr>
            <a:r>
              <a:rPr lang="en-US" baseline="0" dirty="0" smtClean="0"/>
              <a:t>Single line of output within markup can be denoted by @:</a:t>
            </a:r>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noProof="0" dirty="0" smtClean="0"/>
              <a:t>This option is useful when you don’t want to render an </a:t>
            </a:r>
            <a:r>
              <a:rPr lang="en-US" i="0" dirty="0" smtClean="0"/>
              <a:t>HTML element as part of the output. </a:t>
            </a:r>
            <a:endParaRPr lang="en-US" i="0"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Extra Knowledge (Advanced):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Parser that understands Razor is itself a standalone assembly (</a:t>
            </a:r>
            <a:r>
              <a:rPr lang="en-US" dirty="0" smtClean="0"/>
              <a:t>System.Web.Razor.dll)</a:t>
            </a:r>
            <a:r>
              <a:rPr lang="en-US" baseline="0" dirty="0" smtClean="0"/>
              <a:t> which has no dependencies on ASP.NET which means you can use it to parse CSHTML/VBHTML files and produce C#/VB code in any .NET application.  </a:t>
            </a:r>
            <a:endParaRPr lang="en-US" dirty="0" smtClean="0"/>
          </a:p>
        </p:txBody>
      </p:sp>
      <p:sp>
        <p:nvSpPr>
          <p:cNvPr id="4" name="Slide Number Placeholder 3"/>
          <p:cNvSpPr>
            <a:spLocks noGrp="1"/>
          </p:cNvSpPr>
          <p:nvPr>
            <p:ph type="sldNum" sz="quarter" idx="10"/>
          </p:nvPr>
        </p:nvSpPr>
        <p:spPr/>
        <p:txBody>
          <a:bodyPr/>
          <a:lstStyle/>
          <a:p>
            <a:fld id="{D88053AA-761C-4194-BE5B-5E836C7C1428}" type="slidenum">
              <a:rPr lang="en-US" smtClean="0"/>
              <a:t>26</a:t>
            </a:fld>
            <a:endParaRPr lang="en-US"/>
          </a:p>
        </p:txBody>
      </p:sp>
    </p:spTree>
    <p:extLst>
      <p:ext uri="{BB962C8B-B14F-4D97-AF65-F5344CB8AC3E}">
        <p14:creationId xmlns:p14="http://schemas.microsoft.com/office/powerpoint/2010/main" val="7064572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29</a:t>
            </a:fld>
            <a:endParaRPr lang="en-US" dirty="0"/>
          </a:p>
        </p:txBody>
      </p:sp>
    </p:spTree>
    <p:extLst>
      <p:ext uri="{BB962C8B-B14F-4D97-AF65-F5344CB8AC3E}">
        <p14:creationId xmlns:p14="http://schemas.microsoft.com/office/powerpoint/2010/main" val="3797108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30</a:t>
            </a:fld>
            <a:endParaRPr lang="en-US" dirty="0"/>
          </a:p>
        </p:txBody>
      </p:sp>
    </p:spTree>
    <p:extLst>
      <p:ext uri="{BB962C8B-B14F-4D97-AF65-F5344CB8AC3E}">
        <p14:creationId xmlns:p14="http://schemas.microsoft.com/office/powerpoint/2010/main" val="3790048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4</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5</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7</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8</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minute</a:t>
            </a:r>
          </a:p>
          <a:p>
            <a:endParaRPr lang="en-US" baseline="0" dirty="0" smtClean="0"/>
          </a:p>
          <a:p>
            <a:r>
              <a:rPr lang="en-US" baseline="0" dirty="0" smtClean="0"/>
              <a:t>The transition from code to markup is one of the most elegant things about Razor but there a few rules that are worth knowing about.  </a:t>
            </a:r>
          </a:p>
          <a:p>
            <a:endParaRPr lang="es-AR" baseline="0" dirty="0" smtClean="0"/>
          </a:p>
          <a:p>
            <a:r>
              <a:rPr lang="en-US" b="1" u="sng" baseline="0" noProof="0" dirty="0" smtClean="0"/>
              <a:t>Option</a:t>
            </a:r>
            <a:r>
              <a:rPr lang="es-AR" b="1" u="sng" baseline="0" dirty="0" smtClean="0"/>
              <a:t> 1:</a:t>
            </a:r>
            <a:endParaRPr lang="en-US" b="1" u="sng" baseline="0" dirty="0" smtClean="0"/>
          </a:p>
          <a:p>
            <a:pPr marL="0" indent="0">
              <a:buNone/>
            </a:pPr>
            <a:r>
              <a:rPr lang="en-US" baseline="0" dirty="0" smtClean="0"/>
              <a:t>Code is the primary citizen in a code block, not HTML.  This means the parser will always expect code unless it finds valid opening (and closing) tags. </a:t>
            </a:r>
            <a:r>
              <a:rPr lang="en-US" i="0" baseline="0" dirty="0" smtClean="0"/>
              <a:t>In the first option block you see that after the @{ a name variable is defined. No additional tag is necessary. </a:t>
            </a:r>
          </a:p>
          <a:p>
            <a:pPr marL="0" indent="0">
              <a:buNone/>
            </a:pPr>
            <a:r>
              <a:rPr lang="en-US" i="0" baseline="0" dirty="0" smtClean="0"/>
              <a:t>A &lt;div&gt; section tells Razor that what follows should be taken as literal. Then the @name indicates a variable that needs to be replaced with its value.</a:t>
            </a:r>
          </a:p>
          <a:p>
            <a:pPr marL="0" indent="0">
              <a:buNone/>
            </a:pPr>
            <a:endParaRPr lang="es-AR" baseline="0" dirty="0" smtClean="0"/>
          </a:p>
          <a:p>
            <a:pPr marL="0" indent="0">
              <a:buNone/>
            </a:pPr>
            <a:r>
              <a:rPr lang="en-US" b="1" u="sng" baseline="0" noProof="0" dirty="0" smtClean="0"/>
              <a:t>Option 2:</a:t>
            </a:r>
          </a:p>
          <a:p>
            <a:pPr marL="0" indent="0">
              <a:buNone/>
            </a:pPr>
            <a:r>
              <a:rPr lang="en-US" baseline="0" dirty="0" smtClean="0"/>
              <a:t>Similarly, to explicitly call out text in a code block as HTML, wrap it in a &lt;text&gt; tag</a:t>
            </a:r>
          </a:p>
          <a:p>
            <a:pPr marL="0" indent="0">
              <a:buNone/>
            </a:pPr>
            <a:endParaRPr lang="es-A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u="sng" baseline="0" noProof="0" dirty="0" smtClean="0"/>
              <a:t>Option 3:</a:t>
            </a:r>
          </a:p>
          <a:p>
            <a:pPr marL="0" indent="0">
              <a:buNone/>
            </a:pPr>
            <a:r>
              <a:rPr lang="en-US" baseline="0" dirty="0" smtClean="0"/>
              <a:t>Single line of output within markup can be denoted by @:</a:t>
            </a:r>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noProof="0" dirty="0" smtClean="0"/>
              <a:t>This option is useful when you don’t want to render an </a:t>
            </a:r>
            <a:r>
              <a:rPr lang="en-US" i="0" dirty="0" smtClean="0"/>
              <a:t>HTML element as part of the output. </a:t>
            </a:r>
            <a:endParaRPr lang="en-US" i="0"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Extra Knowledge (Advanced):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Parser that understands Razor is itself a standalone assembly (</a:t>
            </a:r>
            <a:r>
              <a:rPr lang="en-US" dirty="0" smtClean="0"/>
              <a:t>System.Web.Razor.dll)</a:t>
            </a:r>
            <a:r>
              <a:rPr lang="en-US" baseline="0" dirty="0" smtClean="0"/>
              <a:t> which has no dependencies on ASP.NET which means you can use it to parse CSHTML/VBHTML files and produce C#/VB code in any .NET application.  </a:t>
            </a:r>
            <a:endParaRPr lang="en-US" dirty="0" smtClean="0"/>
          </a:p>
        </p:txBody>
      </p:sp>
      <p:sp>
        <p:nvSpPr>
          <p:cNvPr id="4" name="Slide Number Placeholder 3"/>
          <p:cNvSpPr>
            <a:spLocks noGrp="1"/>
          </p:cNvSpPr>
          <p:nvPr>
            <p:ph type="sldNum" sz="quarter" idx="10"/>
          </p:nvPr>
        </p:nvSpPr>
        <p:spPr/>
        <p:txBody>
          <a:bodyPr/>
          <a:lstStyle/>
          <a:p>
            <a:fld id="{D88053AA-761C-4194-BE5B-5E836C7C1428}" type="slidenum">
              <a:rPr lang="en-US" smtClean="0"/>
              <a:t>9</a:t>
            </a:fld>
            <a:endParaRPr lang="en-US"/>
          </a:p>
        </p:txBody>
      </p:sp>
    </p:spTree>
    <p:extLst>
      <p:ext uri="{BB962C8B-B14F-4D97-AF65-F5344CB8AC3E}">
        <p14:creationId xmlns:p14="http://schemas.microsoft.com/office/powerpoint/2010/main" val="706457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Estimate</a:t>
            </a:r>
            <a:r>
              <a:rPr lang="en-US" baseline="0" dirty="0" smtClean="0"/>
              <a:t>d Time: 3 minutes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[Potential</a:t>
            </a:r>
            <a:r>
              <a:rPr lang="en-US" baseline="0" dirty="0" smtClean="0"/>
              <a:t> Questions to ask the audience:]</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Who is using raw SQL script today to access their database? Why?</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Who is using stored procedures? Why?</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Who is using ORM?</a:t>
            </a:r>
            <a:endParaRPr lang="en-US" dirty="0" smtClean="0"/>
          </a:p>
          <a:p>
            <a:endParaRPr lang="en-US" dirty="0" smtClean="0"/>
          </a:p>
          <a:p>
            <a:r>
              <a:rPr lang="en-US" baseline="0" dirty="0" smtClean="0"/>
              <a:t>For a long time in the history of programming, the data abstractions that represented the business objects were designed as database objects and were expressed in Entity-Relationship diagrams. This led to databases having great influence on the entity data model that was generated afterwards based on the existing database objects.</a:t>
            </a:r>
          </a:p>
          <a:p>
            <a:endParaRPr lang="en-US" baseline="0" dirty="0" smtClean="0"/>
          </a:p>
          <a:p>
            <a:r>
              <a:rPr lang="en-US" baseline="0" dirty="0" smtClean="0"/>
              <a:t>Then, software engineering evolved and the design focus was transmuted from the database to the software implementation. This lead to a whole new paradigm, where the entity data model were designed first, based on the user needs, and the database objects has to adapt to it.</a:t>
            </a:r>
          </a:p>
          <a:p>
            <a:endParaRPr lang="en-US" baseline="0" dirty="0" smtClean="0"/>
          </a:p>
          <a:p>
            <a:r>
              <a:rPr lang="en-US" baseline="0" dirty="0" smtClean="0"/>
              <a:t>The Entity Framework abstracts the database away from the application by providing sets of entities with which to work.  Instead of talking to the database, the application developer speaks “entities” and the framework manages all of the database communications on behalf of the developer.</a:t>
            </a:r>
          </a:p>
        </p:txBody>
      </p:sp>
      <p:sp>
        <p:nvSpPr>
          <p:cNvPr id="4" name="Slide Number Placeholder 3"/>
          <p:cNvSpPr>
            <a:spLocks noGrp="1"/>
          </p:cNvSpPr>
          <p:nvPr>
            <p:ph type="sldNum" sz="quarter" idx="10"/>
          </p:nvPr>
        </p:nvSpPr>
        <p:spPr/>
        <p:txBody>
          <a:bodyPr/>
          <a:lstStyle/>
          <a:p>
            <a:fld id="{E18F9282-D0A8-4FC3-8EA8-B416BA51AD58}" type="slidenum">
              <a:rPr lang="en-US" smtClean="0"/>
              <a:pPr/>
              <a:t>10</a:t>
            </a:fld>
            <a:endParaRPr lang="en-US"/>
          </a:p>
        </p:txBody>
      </p:sp>
    </p:spTree>
    <p:extLst>
      <p:ext uri="{BB962C8B-B14F-4D97-AF65-F5344CB8AC3E}">
        <p14:creationId xmlns:p14="http://schemas.microsoft.com/office/powerpoint/2010/main" val="10027381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12</a:t>
            </a:fld>
            <a:endParaRPr lang="en-US" dirty="0"/>
          </a:p>
        </p:txBody>
      </p:sp>
    </p:spTree>
    <p:extLst>
      <p:ext uri="{BB962C8B-B14F-4D97-AF65-F5344CB8AC3E}">
        <p14:creationId xmlns:p14="http://schemas.microsoft.com/office/powerpoint/2010/main" val="36551210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grpSp>
        <p:nvGrpSpPr>
          <p:cNvPr id="5" name="Group 4"/>
          <p:cNvGrpSpPr/>
          <p:nvPr userDrawn="1"/>
        </p:nvGrpSpPr>
        <p:grpSpPr>
          <a:xfrm>
            <a:off x="519113" y="241940"/>
            <a:ext cx="2411374" cy="387798"/>
            <a:chOff x="517525" y="5956427"/>
            <a:chExt cx="1489796" cy="775597"/>
          </a:xfrm>
        </p:grpSpPr>
        <p:sp>
          <p:nvSpPr>
            <p:cNvPr id="6" name="TextBox 5"/>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8" name="Rectangle 7"/>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2163483488"/>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2130852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433982393"/>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576417092"/>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61767610"/>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grpSp>
        <p:nvGrpSpPr>
          <p:cNvPr id="4" name="Group 3"/>
          <p:cNvGrpSpPr/>
          <p:nvPr userDrawn="1"/>
        </p:nvGrpSpPr>
        <p:grpSpPr>
          <a:xfrm>
            <a:off x="9264689" y="6225727"/>
            <a:ext cx="2411374" cy="387798"/>
            <a:chOff x="517525" y="5956427"/>
            <a:chExt cx="1489796" cy="775597"/>
          </a:xfrm>
        </p:grpSpPr>
        <p:sp>
          <p:nvSpPr>
            <p:cNvPr id="5" name="TextBox 4"/>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6" name="Rectangle 5"/>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3900536183"/>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2012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254992266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grpSp>
        <p:nvGrpSpPr>
          <p:cNvPr id="6" name="Group 5"/>
          <p:cNvGrpSpPr/>
          <p:nvPr userDrawn="1"/>
        </p:nvGrpSpPr>
        <p:grpSpPr>
          <a:xfrm>
            <a:off x="519113" y="241940"/>
            <a:ext cx="2411374" cy="387798"/>
            <a:chOff x="517525" y="5956427"/>
            <a:chExt cx="1489796" cy="775597"/>
          </a:xfrm>
        </p:grpSpPr>
        <p:sp>
          <p:nvSpPr>
            <p:cNvPr id="8" name="TextBox 7"/>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9" name="Rectangle 8"/>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3517780638"/>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73929649"/>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2896729"/>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4344988"/>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78997337"/>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50502823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300648516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976391211"/>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grpSp>
        <p:nvGrpSpPr>
          <p:cNvPr id="8" name="Group 7"/>
          <p:cNvGrpSpPr/>
          <p:nvPr userDrawn="1"/>
        </p:nvGrpSpPr>
        <p:grpSpPr>
          <a:xfrm>
            <a:off x="517525" y="6335971"/>
            <a:ext cx="1768475" cy="276999"/>
            <a:chOff x="517525" y="5956427"/>
            <a:chExt cx="1768475" cy="276999"/>
          </a:xfrm>
        </p:grpSpPr>
        <p:sp>
          <p:nvSpPr>
            <p:cNvPr id="9" name="TextBox 8"/>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10" name="Rectangle 9"/>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3597595036"/>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grpSp>
        <p:nvGrpSpPr>
          <p:cNvPr id="4" name="Group 3"/>
          <p:cNvGrpSpPr/>
          <p:nvPr userDrawn="1"/>
        </p:nvGrpSpPr>
        <p:grpSpPr>
          <a:xfrm>
            <a:off x="517525" y="6335971"/>
            <a:ext cx="1768475" cy="276999"/>
            <a:chOff x="517525" y="5956427"/>
            <a:chExt cx="1768475" cy="276999"/>
          </a:xfrm>
        </p:grpSpPr>
        <p:sp>
          <p:nvSpPr>
            <p:cNvPr id="5" name="TextBox 4"/>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6" name="Rectangle 5"/>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1833870189"/>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423089825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6" name="Freeform 11"/>
          <p:cNvSpPr>
            <a:spLocks noEditPoints="1"/>
          </p:cNvSpPr>
          <p:nvPr userDrawn="1"/>
        </p:nvSpPr>
        <p:spPr bwMode="black">
          <a:xfrm>
            <a:off x="906082" y="2883795"/>
            <a:ext cx="2453963" cy="2309611"/>
          </a:xfrm>
          <a:custGeom>
            <a:avLst/>
            <a:gdLst>
              <a:gd name="T0" fmla="*/ 1137 w 1313"/>
              <a:gd name="T1" fmla="*/ 396 h 1238"/>
              <a:gd name="T2" fmla="*/ 1185 w 1313"/>
              <a:gd name="T3" fmla="*/ 553 h 1238"/>
              <a:gd name="T4" fmla="*/ 1069 w 1313"/>
              <a:gd name="T5" fmla="*/ 567 h 1238"/>
              <a:gd name="T6" fmla="*/ 960 w 1313"/>
              <a:gd name="T7" fmla="*/ 445 h 1238"/>
              <a:gd name="T8" fmla="*/ 960 w 1313"/>
              <a:gd name="T9" fmla="*/ 284 h 1238"/>
              <a:gd name="T10" fmla="*/ 1144 w 1313"/>
              <a:gd name="T11" fmla="*/ 219 h 1238"/>
              <a:gd name="T12" fmla="*/ 1245 w 1313"/>
              <a:gd name="T13" fmla="*/ 346 h 1238"/>
              <a:gd name="T14" fmla="*/ 1258 w 1313"/>
              <a:gd name="T15" fmla="*/ 463 h 1238"/>
              <a:gd name="T16" fmla="*/ 1198 w 1313"/>
              <a:gd name="T17" fmla="*/ 341 h 1238"/>
              <a:gd name="T18" fmla="*/ 800 w 1313"/>
              <a:gd name="T19" fmla="*/ 175 h 1238"/>
              <a:gd name="T20" fmla="*/ 834 w 1313"/>
              <a:gd name="T21" fmla="*/ 405 h 1238"/>
              <a:gd name="T22" fmla="*/ 659 w 1313"/>
              <a:gd name="T23" fmla="*/ 320 h 1238"/>
              <a:gd name="T24" fmla="*/ 677 w 1313"/>
              <a:gd name="T25" fmla="*/ 159 h 1238"/>
              <a:gd name="T26" fmla="*/ 798 w 1313"/>
              <a:gd name="T27" fmla="*/ 52 h 1238"/>
              <a:gd name="T28" fmla="*/ 958 w 1313"/>
              <a:gd name="T29" fmla="*/ 52 h 1238"/>
              <a:gd name="T30" fmla="*/ 1024 w 1313"/>
              <a:gd name="T31" fmla="*/ 236 h 1238"/>
              <a:gd name="T32" fmla="*/ 941 w 1313"/>
              <a:gd name="T33" fmla="*/ 366 h 1238"/>
              <a:gd name="T34" fmla="*/ 912 w 1313"/>
              <a:gd name="T35" fmla="*/ 123 h 1238"/>
              <a:gd name="T36" fmla="*/ 0 w 1313"/>
              <a:gd name="T37" fmla="*/ 451 h 1238"/>
              <a:gd name="T38" fmla="*/ 179 w 1313"/>
              <a:gd name="T39" fmla="*/ 451 h 1238"/>
              <a:gd name="T40" fmla="*/ 264 w 1313"/>
              <a:gd name="T41" fmla="*/ 451 h 1238"/>
              <a:gd name="T42" fmla="*/ 349 w 1313"/>
              <a:gd name="T43" fmla="*/ 451 h 1238"/>
              <a:gd name="T44" fmla="*/ 434 w 1313"/>
              <a:gd name="T45" fmla="*/ 451 h 1238"/>
              <a:gd name="T46" fmla="*/ 519 w 1313"/>
              <a:gd name="T47" fmla="*/ 451 h 1238"/>
              <a:gd name="T48" fmla="*/ 604 w 1313"/>
              <a:gd name="T49" fmla="*/ 451 h 1238"/>
              <a:gd name="T50" fmla="*/ 690 w 1313"/>
              <a:gd name="T51" fmla="*/ 451 h 1238"/>
              <a:gd name="T52" fmla="*/ 775 w 1313"/>
              <a:gd name="T53" fmla="*/ 451 h 1238"/>
              <a:gd name="T54" fmla="*/ 682 w 1313"/>
              <a:gd name="T55" fmla="*/ 949 h 1238"/>
              <a:gd name="T56" fmla="*/ 703 w 1313"/>
              <a:gd name="T57" fmla="*/ 1069 h 1238"/>
              <a:gd name="T58" fmla="*/ 377 w 1313"/>
              <a:gd name="T59" fmla="*/ 1196 h 1238"/>
              <a:gd name="T60" fmla="*/ 357 w 1313"/>
              <a:gd name="T61" fmla="*/ 1090 h 1238"/>
              <a:gd name="T62" fmla="*/ 540 w 1313"/>
              <a:gd name="T63" fmla="*/ 1196 h 1238"/>
              <a:gd name="T64" fmla="*/ 519 w 1313"/>
              <a:gd name="T65" fmla="*/ 949 h 1238"/>
              <a:gd name="T66" fmla="*/ 357 w 1313"/>
              <a:gd name="T67" fmla="*/ 949 h 1238"/>
              <a:gd name="T68" fmla="*/ 194 w 1313"/>
              <a:gd name="T69" fmla="*/ 949 h 1238"/>
              <a:gd name="T70" fmla="*/ 52 w 1313"/>
              <a:gd name="T71" fmla="*/ 1090 h 1238"/>
              <a:gd name="T72" fmla="*/ 845 w 1313"/>
              <a:gd name="T73" fmla="*/ 1196 h 1238"/>
              <a:gd name="T74" fmla="*/ 845 w 1313"/>
              <a:gd name="T75" fmla="*/ 808 h 1238"/>
              <a:gd name="T76" fmla="*/ 682 w 1313"/>
              <a:gd name="T77" fmla="*/ 808 h 1238"/>
              <a:gd name="T78" fmla="*/ 519 w 1313"/>
              <a:gd name="T79" fmla="*/ 808 h 1238"/>
              <a:gd name="T80" fmla="*/ 357 w 1313"/>
              <a:gd name="T81" fmla="*/ 808 h 1238"/>
              <a:gd name="T82" fmla="*/ 194 w 1313"/>
              <a:gd name="T83" fmla="*/ 808 h 1238"/>
              <a:gd name="T84" fmla="*/ 845 w 1313"/>
              <a:gd name="T85" fmla="*/ 668 h 1238"/>
              <a:gd name="T86" fmla="*/ 682 w 1313"/>
              <a:gd name="T87" fmla="*/ 668 h 1238"/>
              <a:gd name="T88" fmla="*/ 519 w 1313"/>
              <a:gd name="T89" fmla="*/ 668 h 1238"/>
              <a:gd name="T90" fmla="*/ 357 w 1313"/>
              <a:gd name="T91" fmla="*/ 668 h 1238"/>
              <a:gd name="T92" fmla="*/ 194 w 1313"/>
              <a:gd name="T93" fmla="*/ 668 h 1238"/>
              <a:gd name="T94" fmla="*/ 718 w 1313"/>
              <a:gd name="T95" fmla="*/ 493 h 1238"/>
              <a:gd name="T96" fmla="*/ 633 w 1313"/>
              <a:gd name="T97" fmla="*/ 493 h 1238"/>
              <a:gd name="T98" fmla="*/ 548 w 1313"/>
              <a:gd name="T99" fmla="*/ 493 h 1238"/>
              <a:gd name="T100" fmla="*/ 463 w 1313"/>
              <a:gd name="T101" fmla="*/ 493 h 1238"/>
              <a:gd name="T102" fmla="*/ 378 w 1313"/>
              <a:gd name="T103" fmla="*/ 493 h 1238"/>
              <a:gd name="T104" fmla="*/ 292 w 1313"/>
              <a:gd name="T105" fmla="*/ 493 h 1238"/>
              <a:gd name="T106" fmla="*/ 207 w 1313"/>
              <a:gd name="T107" fmla="*/ 493 h 1238"/>
              <a:gd name="T108" fmla="*/ 122 w 1313"/>
              <a:gd name="T109" fmla="*/ 493 h 1238"/>
              <a:gd name="T110" fmla="*/ 775 w 1313"/>
              <a:gd name="T111" fmla="*/ 49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13" h="1238">
                <a:moveTo>
                  <a:pt x="1137" y="396"/>
                </a:moveTo>
                <a:cubicBezTo>
                  <a:pt x="1150" y="411"/>
                  <a:pt x="1150" y="433"/>
                  <a:pt x="1136" y="447"/>
                </a:cubicBezTo>
                <a:cubicBezTo>
                  <a:pt x="1120" y="461"/>
                  <a:pt x="1097" y="459"/>
                  <a:pt x="1084" y="444"/>
                </a:cubicBezTo>
                <a:cubicBezTo>
                  <a:pt x="1071" y="429"/>
                  <a:pt x="1071" y="407"/>
                  <a:pt x="1087" y="393"/>
                </a:cubicBezTo>
                <a:cubicBezTo>
                  <a:pt x="1102" y="379"/>
                  <a:pt x="1124" y="382"/>
                  <a:pt x="1137" y="396"/>
                </a:cubicBezTo>
                <a:close/>
                <a:moveTo>
                  <a:pt x="1258" y="463"/>
                </a:moveTo>
                <a:cubicBezTo>
                  <a:pt x="1255" y="475"/>
                  <a:pt x="1246" y="494"/>
                  <a:pt x="1234" y="509"/>
                </a:cubicBezTo>
                <a:cubicBezTo>
                  <a:pt x="1260" y="555"/>
                  <a:pt x="1260" y="555"/>
                  <a:pt x="1260" y="555"/>
                </a:cubicBezTo>
                <a:cubicBezTo>
                  <a:pt x="1254" y="560"/>
                  <a:pt x="1228" y="584"/>
                  <a:pt x="1228" y="584"/>
                </a:cubicBezTo>
                <a:cubicBezTo>
                  <a:pt x="1185" y="553"/>
                  <a:pt x="1185" y="553"/>
                  <a:pt x="1185" y="553"/>
                </a:cubicBezTo>
                <a:cubicBezTo>
                  <a:pt x="1184" y="555"/>
                  <a:pt x="1184" y="555"/>
                  <a:pt x="1184" y="555"/>
                </a:cubicBezTo>
                <a:cubicBezTo>
                  <a:pt x="1174" y="561"/>
                  <a:pt x="1154" y="568"/>
                  <a:pt x="1136" y="571"/>
                </a:cubicBezTo>
                <a:cubicBezTo>
                  <a:pt x="1121" y="623"/>
                  <a:pt x="1121" y="623"/>
                  <a:pt x="1121" y="623"/>
                </a:cubicBezTo>
                <a:cubicBezTo>
                  <a:pt x="1113" y="621"/>
                  <a:pt x="1078" y="619"/>
                  <a:pt x="1078" y="619"/>
                </a:cubicBezTo>
                <a:cubicBezTo>
                  <a:pt x="1069" y="567"/>
                  <a:pt x="1069" y="567"/>
                  <a:pt x="1069" y="567"/>
                </a:cubicBezTo>
                <a:cubicBezTo>
                  <a:pt x="1057" y="564"/>
                  <a:pt x="1036" y="556"/>
                  <a:pt x="1022" y="545"/>
                </a:cubicBezTo>
                <a:cubicBezTo>
                  <a:pt x="975" y="570"/>
                  <a:pt x="975" y="570"/>
                  <a:pt x="975" y="570"/>
                </a:cubicBezTo>
                <a:cubicBezTo>
                  <a:pt x="970" y="565"/>
                  <a:pt x="946" y="538"/>
                  <a:pt x="946" y="538"/>
                </a:cubicBezTo>
                <a:cubicBezTo>
                  <a:pt x="976" y="495"/>
                  <a:pt x="976" y="495"/>
                  <a:pt x="976" y="495"/>
                </a:cubicBezTo>
                <a:cubicBezTo>
                  <a:pt x="971" y="484"/>
                  <a:pt x="961" y="464"/>
                  <a:pt x="960" y="445"/>
                </a:cubicBezTo>
                <a:cubicBezTo>
                  <a:pt x="909" y="430"/>
                  <a:pt x="909" y="430"/>
                  <a:pt x="909" y="430"/>
                </a:cubicBezTo>
                <a:cubicBezTo>
                  <a:pt x="908" y="422"/>
                  <a:pt x="910" y="387"/>
                  <a:pt x="910" y="387"/>
                </a:cubicBezTo>
                <a:cubicBezTo>
                  <a:pt x="963" y="377"/>
                  <a:pt x="963" y="377"/>
                  <a:pt x="963" y="377"/>
                </a:cubicBezTo>
                <a:cubicBezTo>
                  <a:pt x="971" y="350"/>
                  <a:pt x="972" y="349"/>
                  <a:pt x="986" y="330"/>
                </a:cubicBezTo>
                <a:cubicBezTo>
                  <a:pt x="960" y="284"/>
                  <a:pt x="960" y="284"/>
                  <a:pt x="960" y="284"/>
                </a:cubicBezTo>
                <a:cubicBezTo>
                  <a:pt x="966" y="279"/>
                  <a:pt x="992" y="255"/>
                  <a:pt x="992" y="255"/>
                </a:cubicBezTo>
                <a:cubicBezTo>
                  <a:pt x="1036" y="285"/>
                  <a:pt x="1036" y="285"/>
                  <a:pt x="1036" y="285"/>
                </a:cubicBezTo>
                <a:cubicBezTo>
                  <a:pt x="1047" y="279"/>
                  <a:pt x="1066" y="271"/>
                  <a:pt x="1085" y="270"/>
                </a:cubicBezTo>
                <a:cubicBezTo>
                  <a:pt x="1100" y="218"/>
                  <a:pt x="1100" y="218"/>
                  <a:pt x="1100" y="218"/>
                </a:cubicBezTo>
                <a:cubicBezTo>
                  <a:pt x="1107" y="218"/>
                  <a:pt x="1144" y="219"/>
                  <a:pt x="1144" y="219"/>
                </a:cubicBezTo>
                <a:cubicBezTo>
                  <a:pt x="1153" y="273"/>
                  <a:pt x="1153" y="273"/>
                  <a:pt x="1153" y="273"/>
                </a:cubicBezTo>
                <a:cubicBezTo>
                  <a:pt x="1180" y="281"/>
                  <a:pt x="1182" y="280"/>
                  <a:pt x="1199" y="295"/>
                </a:cubicBezTo>
                <a:cubicBezTo>
                  <a:pt x="1245" y="270"/>
                  <a:pt x="1245" y="270"/>
                  <a:pt x="1245" y="270"/>
                </a:cubicBezTo>
                <a:cubicBezTo>
                  <a:pt x="1251" y="276"/>
                  <a:pt x="1274" y="301"/>
                  <a:pt x="1274" y="301"/>
                </a:cubicBezTo>
                <a:cubicBezTo>
                  <a:pt x="1245" y="346"/>
                  <a:pt x="1245" y="346"/>
                  <a:pt x="1245" y="346"/>
                </a:cubicBezTo>
                <a:cubicBezTo>
                  <a:pt x="1251" y="355"/>
                  <a:pt x="1259" y="376"/>
                  <a:pt x="1262" y="395"/>
                </a:cubicBezTo>
                <a:cubicBezTo>
                  <a:pt x="1313" y="409"/>
                  <a:pt x="1313" y="409"/>
                  <a:pt x="1313" y="409"/>
                </a:cubicBezTo>
                <a:cubicBezTo>
                  <a:pt x="1312" y="417"/>
                  <a:pt x="1311" y="453"/>
                  <a:pt x="1311" y="453"/>
                </a:cubicBezTo>
                <a:cubicBezTo>
                  <a:pt x="1259" y="462"/>
                  <a:pt x="1259" y="462"/>
                  <a:pt x="1259" y="462"/>
                </a:cubicBezTo>
                <a:lnTo>
                  <a:pt x="1258" y="463"/>
                </a:lnTo>
                <a:close/>
                <a:moveTo>
                  <a:pt x="1198" y="341"/>
                </a:moveTo>
                <a:cubicBezTo>
                  <a:pt x="1154" y="292"/>
                  <a:pt x="1079" y="288"/>
                  <a:pt x="1031" y="331"/>
                </a:cubicBezTo>
                <a:cubicBezTo>
                  <a:pt x="982" y="376"/>
                  <a:pt x="978" y="450"/>
                  <a:pt x="1023" y="499"/>
                </a:cubicBezTo>
                <a:cubicBezTo>
                  <a:pt x="1066" y="547"/>
                  <a:pt x="1141" y="551"/>
                  <a:pt x="1190" y="507"/>
                </a:cubicBezTo>
                <a:cubicBezTo>
                  <a:pt x="1238" y="464"/>
                  <a:pt x="1242" y="389"/>
                  <a:pt x="1198" y="341"/>
                </a:cubicBezTo>
                <a:close/>
                <a:moveTo>
                  <a:pt x="800" y="175"/>
                </a:moveTo>
                <a:cubicBezTo>
                  <a:pt x="784" y="190"/>
                  <a:pt x="784" y="212"/>
                  <a:pt x="797" y="227"/>
                </a:cubicBezTo>
                <a:cubicBezTo>
                  <a:pt x="811" y="241"/>
                  <a:pt x="833" y="244"/>
                  <a:pt x="849" y="229"/>
                </a:cubicBezTo>
                <a:cubicBezTo>
                  <a:pt x="863" y="216"/>
                  <a:pt x="863" y="194"/>
                  <a:pt x="850" y="179"/>
                </a:cubicBezTo>
                <a:cubicBezTo>
                  <a:pt x="837" y="164"/>
                  <a:pt x="815" y="162"/>
                  <a:pt x="800" y="175"/>
                </a:cubicBezTo>
                <a:close/>
                <a:moveTo>
                  <a:pt x="941" y="366"/>
                </a:moveTo>
                <a:cubicBezTo>
                  <a:pt x="898" y="336"/>
                  <a:pt x="898" y="336"/>
                  <a:pt x="898" y="336"/>
                </a:cubicBezTo>
                <a:cubicBezTo>
                  <a:pt x="897" y="337"/>
                  <a:pt x="897" y="337"/>
                  <a:pt x="897" y="337"/>
                </a:cubicBezTo>
                <a:cubicBezTo>
                  <a:pt x="887" y="344"/>
                  <a:pt x="867" y="351"/>
                  <a:pt x="849" y="353"/>
                </a:cubicBezTo>
                <a:cubicBezTo>
                  <a:pt x="834" y="405"/>
                  <a:pt x="834" y="405"/>
                  <a:pt x="834" y="405"/>
                </a:cubicBezTo>
                <a:cubicBezTo>
                  <a:pt x="826" y="404"/>
                  <a:pt x="791" y="402"/>
                  <a:pt x="791" y="402"/>
                </a:cubicBezTo>
                <a:cubicBezTo>
                  <a:pt x="782" y="350"/>
                  <a:pt x="782" y="350"/>
                  <a:pt x="782" y="350"/>
                </a:cubicBezTo>
                <a:cubicBezTo>
                  <a:pt x="770" y="347"/>
                  <a:pt x="749" y="339"/>
                  <a:pt x="735" y="328"/>
                </a:cubicBezTo>
                <a:cubicBezTo>
                  <a:pt x="688" y="352"/>
                  <a:pt x="688" y="352"/>
                  <a:pt x="688" y="352"/>
                </a:cubicBezTo>
                <a:cubicBezTo>
                  <a:pt x="683" y="347"/>
                  <a:pt x="659" y="320"/>
                  <a:pt x="659" y="320"/>
                </a:cubicBezTo>
                <a:cubicBezTo>
                  <a:pt x="689" y="277"/>
                  <a:pt x="689" y="277"/>
                  <a:pt x="689" y="277"/>
                </a:cubicBezTo>
                <a:cubicBezTo>
                  <a:pt x="684" y="266"/>
                  <a:pt x="675" y="246"/>
                  <a:pt x="673" y="227"/>
                </a:cubicBezTo>
                <a:cubicBezTo>
                  <a:pt x="622" y="213"/>
                  <a:pt x="622" y="213"/>
                  <a:pt x="622" y="213"/>
                </a:cubicBezTo>
                <a:cubicBezTo>
                  <a:pt x="622" y="205"/>
                  <a:pt x="623" y="170"/>
                  <a:pt x="623" y="170"/>
                </a:cubicBezTo>
                <a:cubicBezTo>
                  <a:pt x="677" y="159"/>
                  <a:pt x="677" y="159"/>
                  <a:pt x="677" y="159"/>
                </a:cubicBezTo>
                <a:cubicBezTo>
                  <a:pt x="684" y="133"/>
                  <a:pt x="685" y="132"/>
                  <a:pt x="699" y="113"/>
                </a:cubicBezTo>
                <a:cubicBezTo>
                  <a:pt x="673" y="67"/>
                  <a:pt x="673" y="67"/>
                  <a:pt x="673" y="67"/>
                </a:cubicBezTo>
                <a:cubicBezTo>
                  <a:pt x="679" y="61"/>
                  <a:pt x="705" y="38"/>
                  <a:pt x="705" y="38"/>
                </a:cubicBezTo>
                <a:cubicBezTo>
                  <a:pt x="749" y="67"/>
                  <a:pt x="749" y="67"/>
                  <a:pt x="749" y="67"/>
                </a:cubicBezTo>
                <a:cubicBezTo>
                  <a:pt x="760" y="62"/>
                  <a:pt x="779" y="53"/>
                  <a:pt x="798" y="52"/>
                </a:cubicBezTo>
                <a:cubicBezTo>
                  <a:pt x="814" y="0"/>
                  <a:pt x="814" y="0"/>
                  <a:pt x="814" y="0"/>
                </a:cubicBezTo>
                <a:cubicBezTo>
                  <a:pt x="821" y="1"/>
                  <a:pt x="857" y="1"/>
                  <a:pt x="857" y="1"/>
                </a:cubicBezTo>
                <a:cubicBezTo>
                  <a:pt x="866" y="56"/>
                  <a:pt x="866" y="56"/>
                  <a:pt x="866" y="56"/>
                </a:cubicBezTo>
                <a:cubicBezTo>
                  <a:pt x="893" y="64"/>
                  <a:pt x="895" y="63"/>
                  <a:pt x="913" y="78"/>
                </a:cubicBezTo>
                <a:cubicBezTo>
                  <a:pt x="958" y="52"/>
                  <a:pt x="958" y="52"/>
                  <a:pt x="958" y="52"/>
                </a:cubicBezTo>
                <a:cubicBezTo>
                  <a:pt x="964" y="58"/>
                  <a:pt x="987" y="84"/>
                  <a:pt x="987" y="84"/>
                </a:cubicBezTo>
                <a:cubicBezTo>
                  <a:pt x="958" y="128"/>
                  <a:pt x="958" y="128"/>
                  <a:pt x="958" y="128"/>
                </a:cubicBezTo>
                <a:cubicBezTo>
                  <a:pt x="965" y="138"/>
                  <a:pt x="972" y="158"/>
                  <a:pt x="976" y="177"/>
                </a:cubicBezTo>
                <a:cubicBezTo>
                  <a:pt x="1026" y="191"/>
                  <a:pt x="1026" y="191"/>
                  <a:pt x="1026" y="191"/>
                </a:cubicBezTo>
                <a:cubicBezTo>
                  <a:pt x="1025" y="199"/>
                  <a:pt x="1024" y="236"/>
                  <a:pt x="1024" y="236"/>
                </a:cubicBezTo>
                <a:cubicBezTo>
                  <a:pt x="972" y="245"/>
                  <a:pt x="972" y="245"/>
                  <a:pt x="972" y="245"/>
                </a:cubicBezTo>
                <a:cubicBezTo>
                  <a:pt x="971" y="246"/>
                  <a:pt x="971" y="246"/>
                  <a:pt x="971" y="246"/>
                </a:cubicBezTo>
                <a:cubicBezTo>
                  <a:pt x="968" y="257"/>
                  <a:pt x="959" y="277"/>
                  <a:pt x="947" y="292"/>
                </a:cubicBezTo>
                <a:cubicBezTo>
                  <a:pt x="973" y="337"/>
                  <a:pt x="973" y="337"/>
                  <a:pt x="973" y="337"/>
                </a:cubicBezTo>
                <a:cubicBezTo>
                  <a:pt x="967" y="343"/>
                  <a:pt x="941" y="366"/>
                  <a:pt x="941" y="366"/>
                </a:cubicBezTo>
                <a:close/>
                <a:moveTo>
                  <a:pt x="912" y="123"/>
                </a:moveTo>
                <a:cubicBezTo>
                  <a:pt x="867" y="74"/>
                  <a:pt x="792" y="71"/>
                  <a:pt x="745" y="114"/>
                </a:cubicBezTo>
                <a:cubicBezTo>
                  <a:pt x="695" y="158"/>
                  <a:pt x="692" y="233"/>
                  <a:pt x="736" y="282"/>
                </a:cubicBezTo>
                <a:cubicBezTo>
                  <a:pt x="779" y="330"/>
                  <a:pt x="854" y="334"/>
                  <a:pt x="903" y="289"/>
                </a:cubicBezTo>
                <a:cubicBezTo>
                  <a:pt x="951" y="246"/>
                  <a:pt x="955" y="171"/>
                  <a:pt x="912" y="123"/>
                </a:cubicBezTo>
                <a:close/>
                <a:moveTo>
                  <a:pt x="775" y="451"/>
                </a:moveTo>
                <a:cubicBezTo>
                  <a:pt x="897" y="451"/>
                  <a:pt x="897" y="451"/>
                  <a:pt x="897" y="451"/>
                </a:cubicBezTo>
                <a:cubicBezTo>
                  <a:pt x="897" y="1238"/>
                  <a:pt x="897" y="1238"/>
                  <a:pt x="897" y="1238"/>
                </a:cubicBezTo>
                <a:cubicBezTo>
                  <a:pt x="0" y="1238"/>
                  <a:pt x="0" y="1238"/>
                  <a:pt x="0" y="1238"/>
                </a:cubicBezTo>
                <a:cubicBezTo>
                  <a:pt x="0" y="451"/>
                  <a:pt x="0" y="451"/>
                  <a:pt x="0" y="451"/>
                </a:cubicBezTo>
                <a:cubicBezTo>
                  <a:pt x="122" y="451"/>
                  <a:pt x="122" y="451"/>
                  <a:pt x="122" y="451"/>
                </a:cubicBezTo>
                <a:cubicBezTo>
                  <a:pt x="122" y="441"/>
                  <a:pt x="122" y="441"/>
                  <a:pt x="122" y="441"/>
                </a:cubicBezTo>
                <a:cubicBezTo>
                  <a:pt x="122" y="425"/>
                  <a:pt x="135" y="412"/>
                  <a:pt x="150" y="412"/>
                </a:cubicBezTo>
                <a:cubicBezTo>
                  <a:pt x="166" y="412"/>
                  <a:pt x="179" y="425"/>
                  <a:pt x="179" y="441"/>
                </a:cubicBezTo>
                <a:cubicBezTo>
                  <a:pt x="179" y="451"/>
                  <a:pt x="179" y="451"/>
                  <a:pt x="179" y="451"/>
                </a:cubicBezTo>
                <a:cubicBezTo>
                  <a:pt x="207" y="451"/>
                  <a:pt x="207" y="451"/>
                  <a:pt x="207" y="451"/>
                </a:cubicBezTo>
                <a:cubicBezTo>
                  <a:pt x="207" y="441"/>
                  <a:pt x="207" y="441"/>
                  <a:pt x="207" y="441"/>
                </a:cubicBezTo>
                <a:cubicBezTo>
                  <a:pt x="207" y="425"/>
                  <a:pt x="220" y="412"/>
                  <a:pt x="235" y="412"/>
                </a:cubicBezTo>
                <a:cubicBezTo>
                  <a:pt x="251" y="412"/>
                  <a:pt x="264" y="425"/>
                  <a:pt x="264" y="441"/>
                </a:cubicBezTo>
                <a:cubicBezTo>
                  <a:pt x="264" y="451"/>
                  <a:pt x="264" y="451"/>
                  <a:pt x="264" y="451"/>
                </a:cubicBezTo>
                <a:cubicBezTo>
                  <a:pt x="292" y="451"/>
                  <a:pt x="292" y="451"/>
                  <a:pt x="292" y="451"/>
                </a:cubicBezTo>
                <a:cubicBezTo>
                  <a:pt x="292" y="441"/>
                  <a:pt x="292" y="441"/>
                  <a:pt x="292" y="441"/>
                </a:cubicBezTo>
                <a:cubicBezTo>
                  <a:pt x="292" y="425"/>
                  <a:pt x="305" y="412"/>
                  <a:pt x="321" y="412"/>
                </a:cubicBezTo>
                <a:cubicBezTo>
                  <a:pt x="336" y="412"/>
                  <a:pt x="349" y="425"/>
                  <a:pt x="349" y="441"/>
                </a:cubicBezTo>
                <a:cubicBezTo>
                  <a:pt x="349" y="451"/>
                  <a:pt x="349" y="451"/>
                  <a:pt x="349" y="451"/>
                </a:cubicBezTo>
                <a:cubicBezTo>
                  <a:pt x="378" y="451"/>
                  <a:pt x="378" y="451"/>
                  <a:pt x="378" y="451"/>
                </a:cubicBezTo>
                <a:cubicBezTo>
                  <a:pt x="378" y="441"/>
                  <a:pt x="378" y="441"/>
                  <a:pt x="378" y="441"/>
                </a:cubicBezTo>
                <a:cubicBezTo>
                  <a:pt x="378" y="425"/>
                  <a:pt x="390" y="412"/>
                  <a:pt x="406" y="412"/>
                </a:cubicBezTo>
                <a:cubicBezTo>
                  <a:pt x="421" y="412"/>
                  <a:pt x="434" y="425"/>
                  <a:pt x="434" y="441"/>
                </a:cubicBezTo>
                <a:cubicBezTo>
                  <a:pt x="434" y="451"/>
                  <a:pt x="434" y="451"/>
                  <a:pt x="434" y="451"/>
                </a:cubicBezTo>
                <a:cubicBezTo>
                  <a:pt x="463" y="451"/>
                  <a:pt x="463" y="451"/>
                  <a:pt x="463" y="451"/>
                </a:cubicBezTo>
                <a:cubicBezTo>
                  <a:pt x="463" y="441"/>
                  <a:pt x="463" y="441"/>
                  <a:pt x="463" y="441"/>
                </a:cubicBezTo>
                <a:cubicBezTo>
                  <a:pt x="463" y="425"/>
                  <a:pt x="475" y="412"/>
                  <a:pt x="491" y="412"/>
                </a:cubicBezTo>
                <a:cubicBezTo>
                  <a:pt x="507" y="412"/>
                  <a:pt x="519" y="425"/>
                  <a:pt x="519" y="441"/>
                </a:cubicBezTo>
                <a:cubicBezTo>
                  <a:pt x="519" y="451"/>
                  <a:pt x="519" y="451"/>
                  <a:pt x="519" y="451"/>
                </a:cubicBezTo>
                <a:cubicBezTo>
                  <a:pt x="548" y="451"/>
                  <a:pt x="548" y="451"/>
                  <a:pt x="548" y="451"/>
                </a:cubicBezTo>
                <a:cubicBezTo>
                  <a:pt x="548" y="441"/>
                  <a:pt x="548" y="441"/>
                  <a:pt x="548" y="441"/>
                </a:cubicBezTo>
                <a:cubicBezTo>
                  <a:pt x="548" y="425"/>
                  <a:pt x="561" y="412"/>
                  <a:pt x="576" y="412"/>
                </a:cubicBezTo>
                <a:cubicBezTo>
                  <a:pt x="592" y="412"/>
                  <a:pt x="604" y="425"/>
                  <a:pt x="604" y="441"/>
                </a:cubicBezTo>
                <a:cubicBezTo>
                  <a:pt x="604" y="451"/>
                  <a:pt x="604" y="451"/>
                  <a:pt x="604" y="451"/>
                </a:cubicBezTo>
                <a:cubicBezTo>
                  <a:pt x="633" y="451"/>
                  <a:pt x="633" y="451"/>
                  <a:pt x="633" y="451"/>
                </a:cubicBezTo>
                <a:cubicBezTo>
                  <a:pt x="633" y="441"/>
                  <a:pt x="633" y="441"/>
                  <a:pt x="633" y="441"/>
                </a:cubicBezTo>
                <a:cubicBezTo>
                  <a:pt x="633" y="425"/>
                  <a:pt x="646" y="412"/>
                  <a:pt x="661" y="412"/>
                </a:cubicBezTo>
                <a:cubicBezTo>
                  <a:pt x="677" y="412"/>
                  <a:pt x="690" y="425"/>
                  <a:pt x="690" y="441"/>
                </a:cubicBezTo>
                <a:cubicBezTo>
                  <a:pt x="690" y="451"/>
                  <a:pt x="690" y="451"/>
                  <a:pt x="690" y="451"/>
                </a:cubicBezTo>
                <a:cubicBezTo>
                  <a:pt x="718" y="451"/>
                  <a:pt x="718" y="451"/>
                  <a:pt x="718" y="451"/>
                </a:cubicBezTo>
                <a:cubicBezTo>
                  <a:pt x="718" y="441"/>
                  <a:pt x="718" y="441"/>
                  <a:pt x="718" y="441"/>
                </a:cubicBezTo>
                <a:cubicBezTo>
                  <a:pt x="718" y="425"/>
                  <a:pt x="731" y="412"/>
                  <a:pt x="747" y="412"/>
                </a:cubicBezTo>
                <a:cubicBezTo>
                  <a:pt x="762" y="412"/>
                  <a:pt x="775" y="425"/>
                  <a:pt x="775" y="441"/>
                </a:cubicBezTo>
                <a:lnTo>
                  <a:pt x="775" y="451"/>
                </a:lnTo>
                <a:close/>
                <a:moveTo>
                  <a:pt x="682" y="949"/>
                </a:moveTo>
                <a:cubicBezTo>
                  <a:pt x="540" y="949"/>
                  <a:pt x="540" y="949"/>
                  <a:pt x="540" y="949"/>
                </a:cubicBezTo>
                <a:cubicBezTo>
                  <a:pt x="540" y="1069"/>
                  <a:pt x="540" y="1069"/>
                  <a:pt x="540" y="1069"/>
                </a:cubicBezTo>
                <a:cubicBezTo>
                  <a:pt x="682" y="1069"/>
                  <a:pt x="682" y="1069"/>
                  <a:pt x="682" y="1069"/>
                </a:cubicBezTo>
                <a:lnTo>
                  <a:pt x="682" y="949"/>
                </a:lnTo>
                <a:close/>
                <a:moveTo>
                  <a:pt x="703" y="1069"/>
                </a:moveTo>
                <a:cubicBezTo>
                  <a:pt x="845" y="1069"/>
                  <a:pt x="845" y="1069"/>
                  <a:pt x="845" y="1069"/>
                </a:cubicBezTo>
                <a:cubicBezTo>
                  <a:pt x="845" y="949"/>
                  <a:pt x="845" y="949"/>
                  <a:pt x="845" y="949"/>
                </a:cubicBezTo>
                <a:cubicBezTo>
                  <a:pt x="703" y="949"/>
                  <a:pt x="703" y="949"/>
                  <a:pt x="703" y="949"/>
                </a:cubicBezTo>
                <a:lnTo>
                  <a:pt x="703" y="1069"/>
                </a:lnTo>
                <a:close/>
                <a:moveTo>
                  <a:pt x="377" y="1196"/>
                </a:moveTo>
                <a:cubicBezTo>
                  <a:pt x="519" y="1196"/>
                  <a:pt x="519" y="1196"/>
                  <a:pt x="519" y="1196"/>
                </a:cubicBezTo>
                <a:cubicBezTo>
                  <a:pt x="519" y="1090"/>
                  <a:pt x="519" y="1090"/>
                  <a:pt x="519" y="1090"/>
                </a:cubicBezTo>
                <a:cubicBezTo>
                  <a:pt x="377" y="1090"/>
                  <a:pt x="377" y="1090"/>
                  <a:pt x="377" y="1090"/>
                </a:cubicBezTo>
                <a:lnTo>
                  <a:pt x="377" y="1196"/>
                </a:lnTo>
                <a:close/>
                <a:moveTo>
                  <a:pt x="357" y="1090"/>
                </a:moveTo>
                <a:cubicBezTo>
                  <a:pt x="215" y="1090"/>
                  <a:pt x="215" y="1090"/>
                  <a:pt x="215" y="1090"/>
                </a:cubicBezTo>
                <a:cubicBezTo>
                  <a:pt x="215" y="1196"/>
                  <a:pt x="215" y="1196"/>
                  <a:pt x="215" y="1196"/>
                </a:cubicBezTo>
                <a:cubicBezTo>
                  <a:pt x="357" y="1196"/>
                  <a:pt x="357" y="1196"/>
                  <a:pt x="357" y="1196"/>
                </a:cubicBezTo>
                <a:lnTo>
                  <a:pt x="357" y="1090"/>
                </a:lnTo>
                <a:close/>
                <a:moveTo>
                  <a:pt x="540" y="1196"/>
                </a:moveTo>
                <a:cubicBezTo>
                  <a:pt x="682" y="1196"/>
                  <a:pt x="682" y="1196"/>
                  <a:pt x="682" y="1196"/>
                </a:cubicBezTo>
                <a:cubicBezTo>
                  <a:pt x="682" y="1090"/>
                  <a:pt x="682" y="1090"/>
                  <a:pt x="682" y="1090"/>
                </a:cubicBezTo>
                <a:cubicBezTo>
                  <a:pt x="540" y="1090"/>
                  <a:pt x="540" y="1090"/>
                  <a:pt x="540" y="1090"/>
                </a:cubicBezTo>
                <a:lnTo>
                  <a:pt x="540" y="1196"/>
                </a:lnTo>
                <a:close/>
                <a:moveTo>
                  <a:pt x="519" y="949"/>
                </a:moveTo>
                <a:cubicBezTo>
                  <a:pt x="377" y="949"/>
                  <a:pt x="377" y="949"/>
                  <a:pt x="377" y="949"/>
                </a:cubicBezTo>
                <a:cubicBezTo>
                  <a:pt x="377" y="1069"/>
                  <a:pt x="377" y="1069"/>
                  <a:pt x="377" y="1069"/>
                </a:cubicBezTo>
                <a:cubicBezTo>
                  <a:pt x="519" y="1069"/>
                  <a:pt x="519" y="1069"/>
                  <a:pt x="519" y="1069"/>
                </a:cubicBezTo>
                <a:lnTo>
                  <a:pt x="519" y="949"/>
                </a:lnTo>
                <a:close/>
                <a:moveTo>
                  <a:pt x="357" y="949"/>
                </a:moveTo>
                <a:cubicBezTo>
                  <a:pt x="215" y="949"/>
                  <a:pt x="215" y="949"/>
                  <a:pt x="215" y="949"/>
                </a:cubicBezTo>
                <a:cubicBezTo>
                  <a:pt x="215" y="1069"/>
                  <a:pt x="215" y="1069"/>
                  <a:pt x="215" y="1069"/>
                </a:cubicBezTo>
                <a:cubicBezTo>
                  <a:pt x="357" y="1069"/>
                  <a:pt x="357" y="1069"/>
                  <a:pt x="357" y="1069"/>
                </a:cubicBezTo>
                <a:lnTo>
                  <a:pt x="357" y="949"/>
                </a:lnTo>
                <a:close/>
                <a:moveTo>
                  <a:pt x="194" y="949"/>
                </a:moveTo>
                <a:cubicBezTo>
                  <a:pt x="52" y="949"/>
                  <a:pt x="52" y="949"/>
                  <a:pt x="52" y="949"/>
                </a:cubicBezTo>
                <a:cubicBezTo>
                  <a:pt x="52" y="1069"/>
                  <a:pt x="52" y="1069"/>
                  <a:pt x="52" y="1069"/>
                </a:cubicBezTo>
                <a:cubicBezTo>
                  <a:pt x="194" y="1069"/>
                  <a:pt x="194" y="1069"/>
                  <a:pt x="194" y="1069"/>
                </a:cubicBezTo>
                <a:lnTo>
                  <a:pt x="194" y="949"/>
                </a:lnTo>
                <a:close/>
                <a:moveTo>
                  <a:pt x="52" y="1090"/>
                </a:moveTo>
                <a:cubicBezTo>
                  <a:pt x="52" y="1196"/>
                  <a:pt x="52" y="1196"/>
                  <a:pt x="52" y="1196"/>
                </a:cubicBezTo>
                <a:cubicBezTo>
                  <a:pt x="194" y="1196"/>
                  <a:pt x="194" y="1196"/>
                  <a:pt x="194" y="1196"/>
                </a:cubicBezTo>
                <a:cubicBezTo>
                  <a:pt x="194" y="1090"/>
                  <a:pt x="194" y="1090"/>
                  <a:pt x="194" y="1090"/>
                </a:cubicBezTo>
                <a:lnTo>
                  <a:pt x="52" y="1090"/>
                </a:lnTo>
                <a:close/>
                <a:moveTo>
                  <a:pt x="845" y="1196"/>
                </a:moveTo>
                <a:cubicBezTo>
                  <a:pt x="845" y="1090"/>
                  <a:pt x="845" y="1090"/>
                  <a:pt x="845" y="1090"/>
                </a:cubicBezTo>
                <a:cubicBezTo>
                  <a:pt x="703" y="1090"/>
                  <a:pt x="703" y="1090"/>
                  <a:pt x="703" y="1090"/>
                </a:cubicBezTo>
                <a:cubicBezTo>
                  <a:pt x="703" y="1196"/>
                  <a:pt x="703" y="1196"/>
                  <a:pt x="703" y="1196"/>
                </a:cubicBezTo>
                <a:lnTo>
                  <a:pt x="845" y="1196"/>
                </a:lnTo>
                <a:close/>
                <a:moveTo>
                  <a:pt x="845" y="808"/>
                </a:moveTo>
                <a:cubicBezTo>
                  <a:pt x="703" y="808"/>
                  <a:pt x="703" y="808"/>
                  <a:pt x="703" y="808"/>
                </a:cubicBezTo>
                <a:cubicBezTo>
                  <a:pt x="703" y="928"/>
                  <a:pt x="703" y="928"/>
                  <a:pt x="703" y="928"/>
                </a:cubicBezTo>
                <a:cubicBezTo>
                  <a:pt x="845" y="928"/>
                  <a:pt x="845" y="928"/>
                  <a:pt x="845" y="928"/>
                </a:cubicBezTo>
                <a:lnTo>
                  <a:pt x="845" y="808"/>
                </a:lnTo>
                <a:close/>
                <a:moveTo>
                  <a:pt x="682" y="808"/>
                </a:moveTo>
                <a:cubicBezTo>
                  <a:pt x="540" y="808"/>
                  <a:pt x="540" y="808"/>
                  <a:pt x="540" y="808"/>
                </a:cubicBezTo>
                <a:cubicBezTo>
                  <a:pt x="540" y="928"/>
                  <a:pt x="540" y="928"/>
                  <a:pt x="540" y="928"/>
                </a:cubicBezTo>
                <a:cubicBezTo>
                  <a:pt x="682" y="928"/>
                  <a:pt x="682" y="928"/>
                  <a:pt x="682" y="928"/>
                </a:cubicBezTo>
                <a:lnTo>
                  <a:pt x="682" y="808"/>
                </a:lnTo>
                <a:close/>
                <a:moveTo>
                  <a:pt x="519" y="808"/>
                </a:moveTo>
                <a:cubicBezTo>
                  <a:pt x="377" y="808"/>
                  <a:pt x="377" y="808"/>
                  <a:pt x="377" y="808"/>
                </a:cubicBezTo>
                <a:cubicBezTo>
                  <a:pt x="377" y="928"/>
                  <a:pt x="377" y="928"/>
                  <a:pt x="377" y="928"/>
                </a:cubicBezTo>
                <a:cubicBezTo>
                  <a:pt x="519" y="928"/>
                  <a:pt x="519" y="928"/>
                  <a:pt x="519" y="928"/>
                </a:cubicBezTo>
                <a:lnTo>
                  <a:pt x="519" y="808"/>
                </a:lnTo>
                <a:close/>
                <a:moveTo>
                  <a:pt x="357" y="808"/>
                </a:moveTo>
                <a:cubicBezTo>
                  <a:pt x="215" y="808"/>
                  <a:pt x="215" y="808"/>
                  <a:pt x="215" y="808"/>
                </a:cubicBezTo>
                <a:cubicBezTo>
                  <a:pt x="215" y="928"/>
                  <a:pt x="215" y="928"/>
                  <a:pt x="215" y="928"/>
                </a:cubicBezTo>
                <a:cubicBezTo>
                  <a:pt x="357" y="928"/>
                  <a:pt x="357" y="928"/>
                  <a:pt x="357" y="928"/>
                </a:cubicBezTo>
                <a:lnTo>
                  <a:pt x="357" y="808"/>
                </a:lnTo>
                <a:close/>
                <a:moveTo>
                  <a:pt x="194" y="808"/>
                </a:moveTo>
                <a:cubicBezTo>
                  <a:pt x="52" y="808"/>
                  <a:pt x="52" y="808"/>
                  <a:pt x="52" y="808"/>
                </a:cubicBezTo>
                <a:cubicBezTo>
                  <a:pt x="52" y="928"/>
                  <a:pt x="52" y="928"/>
                  <a:pt x="52" y="928"/>
                </a:cubicBezTo>
                <a:cubicBezTo>
                  <a:pt x="194" y="928"/>
                  <a:pt x="194" y="928"/>
                  <a:pt x="194" y="928"/>
                </a:cubicBezTo>
                <a:lnTo>
                  <a:pt x="194" y="808"/>
                </a:lnTo>
                <a:close/>
                <a:moveTo>
                  <a:pt x="845" y="668"/>
                </a:moveTo>
                <a:cubicBezTo>
                  <a:pt x="703" y="668"/>
                  <a:pt x="703" y="668"/>
                  <a:pt x="703" y="668"/>
                </a:cubicBezTo>
                <a:cubicBezTo>
                  <a:pt x="703" y="787"/>
                  <a:pt x="703" y="787"/>
                  <a:pt x="703" y="787"/>
                </a:cubicBezTo>
                <a:cubicBezTo>
                  <a:pt x="845" y="787"/>
                  <a:pt x="845" y="787"/>
                  <a:pt x="845" y="787"/>
                </a:cubicBezTo>
                <a:lnTo>
                  <a:pt x="845" y="668"/>
                </a:lnTo>
                <a:close/>
                <a:moveTo>
                  <a:pt x="682" y="668"/>
                </a:moveTo>
                <a:cubicBezTo>
                  <a:pt x="540" y="668"/>
                  <a:pt x="540" y="668"/>
                  <a:pt x="540" y="668"/>
                </a:cubicBezTo>
                <a:cubicBezTo>
                  <a:pt x="540" y="787"/>
                  <a:pt x="540" y="787"/>
                  <a:pt x="540" y="787"/>
                </a:cubicBezTo>
                <a:cubicBezTo>
                  <a:pt x="682" y="787"/>
                  <a:pt x="682" y="787"/>
                  <a:pt x="682" y="787"/>
                </a:cubicBezTo>
                <a:lnTo>
                  <a:pt x="682" y="668"/>
                </a:lnTo>
                <a:close/>
                <a:moveTo>
                  <a:pt x="519" y="668"/>
                </a:moveTo>
                <a:cubicBezTo>
                  <a:pt x="377" y="668"/>
                  <a:pt x="377" y="668"/>
                  <a:pt x="377" y="668"/>
                </a:cubicBezTo>
                <a:cubicBezTo>
                  <a:pt x="377" y="787"/>
                  <a:pt x="377" y="787"/>
                  <a:pt x="377" y="787"/>
                </a:cubicBezTo>
                <a:cubicBezTo>
                  <a:pt x="519" y="787"/>
                  <a:pt x="519" y="787"/>
                  <a:pt x="519" y="787"/>
                </a:cubicBezTo>
                <a:lnTo>
                  <a:pt x="519" y="668"/>
                </a:lnTo>
                <a:close/>
                <a:moveTo>
                  <a:pt x="357" y="668"/>
                </a:moveTo>
                <a:cubicBezTo>
                  <a:pt x="215" y="668"/>
                  <a:pt x="215" y="668"/>
                  <a:pt x="215" y="668"/>
                </a:cubicBezTo>
                <a:cubicBezTo>
                  <a:pt x="215" y="787"/>
                  <a:pt x="215" y="787"/>
                  <a:pt x="215" y="787"/>
                </a:cubicBezTo>
                <a:cubicBezTo>
                  <a:pt x="357" y="787"/>
                  <a:pt x="357" y="787"/>
                  <a:pt x="357" y="787"/>
                </a:cubicBezTo>
                <a:lnTo>
                  <a:pt x="357" y="668"/>
                </a:lnTo>
                <a:close/>
                <a:moveTo>
                  <a:pt x="194" y="668"/>
                </a:moveTo>
                <a:cubicBezTo>
                  <a:pt x="52" y="668"/>
                  <a:pt x="52" y="668"/>
                  <a:pt x="52" y="668"/>
                </a:cubicBezTo>
                <a:cubicBezTo>
                  <a:pt x="52" y="787"/>
                  <a:pt x="52" y="787"/>
                  <a:pt x="52" y="787"/>
                </a:cubicBezTo>
                <a:cubicBezTo>
                  <a:pt x="194" y="787"/>
                  <a:pt x="194" y="787"/>
                  <a:pt x="194" y="787"/>
                </a:cubicBezTo>
                <a:lnTo>
                  <a:pt x="194" y="668"/>
                </a:lnTo>
                <a:close/>
                <a:moveTo>
                  <a:pt x="775" y="493"/>
                </a:moveTo>
                <a:cubicBezTo>
                  <a:pt x="775" y="511"/>
                  <a:pt x="775" y="511"/>
                  <a:pt x="775" y="511"/>
                </a:cubicBezTo>
                <a:cubicBezTo>
                  <a:pt x="775" y="527"/>
                  <a:pt x="762" y="540"/>
                  <a:pt x="747" y="540"/>
                </a:cubicBezTo>
                <a:cubicBezTo>
                  <a:pt x="731" y="540"/>
                  <a:pt x="718" y="527"/>
                  <a:pt x="718" y="511"/>
                </a:cubicBezTo>
                <a:cubicBezTo>
                  <a:pt x="718" y="493"/>
                  <a:pt x="718" y="493"/>
                  <a:pt x="718" y="493"/>
                </a:cubicBezTo>
                <a:cubicBezTo>
                  <a:pt x="690" y="493"/>
                  <a:pt x="690" y="493"/>
                  <a:pt x="690" y="493"/>
                </a:cubicBezTo>
                <a:cubicBezTo>
                  <a:pt x="690" y="511"/>
                  <a:pt x="690" y="511"/>
                  <a:pt x="690" y="511"/>
                </a:cubicBezTo>
                <a:cubicBezTo>
                  <a:pt x="690" y="527"/>
                  <a:pt x="677" y="540"/>
                  <a:pt x="661" y="540"/>
                </a:cubicBezTo>
                <a:cubicBezTo>
                  <a:pt x="646" y="540"/>
                  <a:pt x="633" y="527"/>
                  <a:pt x="633" y="511"/>
                </a:cubicBezTo>
                <a:cubicBezTo>
                  <a:pt x="633" y="493"/>
                  <a:pt x="633" y="493"/>
                  <a:pt x="633" y="493"/>
                </a:cubicBezTo>
                <a:cubicBezTo>
                  <a:pt x="604" y="493"/>
                  <a:pt x="604" y="493"/>
                  <a:pt x="604" y="493"/>
                </a:cubicBezTo>
                <a:cubicBezTo>
                  <a:pt x="604" y="511"/>
                  <a:pt x="604" y="511"/>
                  <a:pt x="604" y="511"/>
                </a:cubicBezTo>
                <a:cubicBezTo>
                  <a:pt x="604" y="527"/>
                  <a:pt x="592" y="540"/>
                  <a:pt x="576" y="540"/>
                </a:cubicBezTo>
                <a:cubicBezTo>
                  <a:pt x="561" y="540"/>
                  <a:pt x="548" y="527"/>
                  <a:pt x="548" y="511"/>
                </a:cubicBezTo>
                <a:cubicBezTo>
                  <a:pt x="548" y="493"/>
                  <a:pt x="548" y="493"/>
                  <a:pt x="548" y="493"/>
                </a:cubicBezTo>
                <a:cubicBezTo>
                  <a:pt x="519" y="493"/>
                  <a:pt x="519" y="493"/>
                  <a:pt x="519" y="493"/>
                </a:cubicBezTo>
                <a:cubicBezTo>
                  <a:pt x="519" y="511"/>
                  <a:pt x="519" y="511"/>
                  <a:pt x="519" y="511"/>
                </a:cubicBezTo>
                <a:cubicBezTo>
                  <a:pt x="519" y="527"/>
                  <a:pt x="507" y="540"/>
                  <a:pt x="491" y="540"/>
                </a:cubicBezTo>
                <a:cubicBezTo>
                  <a:pt x="475" y="540"/>
                  <a:pt x="463" y="527"/>
                  <a:pt x="463" y="511"/>
                </a:cubicBezTo>
                <a:cubicBezTo>
                  <a:pt x="463" y="493"/>
                  <a:pt x="463" y="493"/>
                  <a:pt x="463" y="493"/>
                </a:cubicBezTo>
                <a:cubicBezTo>
                  <a:pt x="434" y="493"/>
                  <a:pt x="434" y="493"/>
                  <a:pt x="434" y="493"/>
                </a:cubicBezTo>
                <a:cubicBezTo>
                  <a:pt x="434" y="511"/>
                  <a:pt x="434" y="511"/>
                  <a:pt x="434" y="511"/>
                </a:cubicBezTo>
                <a:cubicBezTo>
                  <a:pt x="434" y="527"/>
                  <a:pt x="421" y="540"/>
                  <a:pt x="406" y="540"/>
                </a:cubicBezTo>
                <a:cubicBezTo>
                  <a:pt x="390" y="540"/>
                  <a:pt x="378" y="527"/>
                  <a:pt x="378" y="511"/>
                </a:cubicBezTo>
                <a:cubicBezTo>
                  <a:pt x="378" y="493"/>
                  <a:pt x="378" y="493"/>
                  <a:pt x="378" y="493"/>
                </a:cubicBezTo>
                <a:cubicBezTo>
                  <a:pt x="349" y="493"/>
                  <a:pt x="349" y="493"/>
                  <a:pt x="349" y="493"/>
                </a:cubicBezTo>
                <a:cubicBezTo>
                  <a:pt x="349" y="511"/>
                  <a:pt x="349" y="511"/>
                  <a:pt x="349" y="511"/>
                </a:cubicBezTo>
                <a:cubicBezTo>
                  <a:pt x="349" y="527"/>
                  <a:pt x="336" y="540"/>
                  <a:pt x="321" y="540"/>
                </a:cubicBezTo>
                <a:cubicBezTo>
                  <a:pt x="305" y="540"/>
                  <a:pt x="292" y="527"/>
                  <a:pt x="292" y="511"/>
                </a:cubicBezTo>
                <a:cubicBezTo>
                  <a:pt x="292" y="493"/>
                  <a:pt x="292" y="493"/>
                  <a:pt x="292" y="493"/>
                </a:cubicBezTo>
                <a:cubicBezTo>
                  <a:pt x="264" y="493"/>
                  <a:pt x="264" y="493"/>
                  <a:pt x="264" y="493"/>
                </a:cubicBezTo>
                <a:cubicBezTo>
                  <a:pt x="264" y="511"/>
                  <a:pt x="264" y="511"/>
                  <a:pt x="264" y="511"/>
                </a:cubicBezTo>
                <a:cubicBezTo>
                  <a:pt x="264" y="527"/>
                  <a:pt x="251" y="540"/>
                  <a:pt x="235" y="540"/>
                </a:cubicBezTo>
                <a:cubicBezTo>
                  <a:pt x="220" y="540"/>
                  <a:pt x="207" y="527"/>
                  <a:pt x="207" y="511"/>
                </a:cubicBezTo>
                <a:cubicBezTo>
                  <a:pt x="207" y="493"/>
                  <a:pt x="207" y="493"/>
                  <a:pt x="207" y="493"/>
                </a:cubicBezTo>
                <a:cubicBezTo>
                  <a:pt x="179" y="493"/>
                  <a:pt x="179" y="493"/>
                  <a:pt x="179" y="493"/>
                </a:cubicBezTo>
                <a:cubicBezTo>
                  <a:pt x="179" y="511"/>
                  <a:pt x="179" y="511"/>
                  <a:pt x="179" y="511"/>
                </a:cubicBezTo>
                <a:cubicBezTo>
                  <a:pt x="179" y="527"/>
                  <a:pt x="166" y="540"/>
                  <a:pt x="150" y="540"/>
                </a:cubicBezTo>
                <a:cubicBezTo>
                  <a:pt x="135" y="540"/>
                  <a:pt x="122" y="527"/>
                  <a:pt x="122" y="511"/>
                </a:cubicBezTo>
                <a:cubicBezTo>
                  <a:pt x="122" y="493"/>
                  <a:pt x="122" y="493"/>
                  <a:pt x="122" y="493"/>
                </a:cubicBezTo>
                <a:cubicBezTo>
                  <a:pt x="42" y="493"/>
                  <a:pt x="42" y="493"/>
                  <a:pt x="42" y="493"/>
                </a:cubicBezTo>
                <a:cubicBezTo>
                  <a:pt x="42" y="647"/>
                  <a:pt x="42" y="647"/>
                  <a:pt x="42" y="647"/>
                </a:cubicBezTo>
                <a:cubicBezTo>
                  <a:pt x="855" y="647"/>
                  <a:pt x="855" y="647"/>
                  <a:pt x="855" y="647"/>
                </a:cubicBezTo>
                <a:cubicBezTo>
                  <a:pt x="855" y="493"/>
                  <a:pt x="855" y="493"/>
                  <a:pt x="855" y="493"/>
                </a:cubicBezTo>
                <a:lnTo>
                  <a:pt x="775" y="493"/>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90577860"/>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16053826"/>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3355543"/>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 id="2147483775" r:id="rId15"/>
    <p:sldLayoutId id="2147483776" r:id="rId16"/>
    <p:sldLayoutId id="2147483777" r:id="rId17"/>
    <p:sldLayoutId id="2147483778" r:id="rId18"/>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05640138"/>
      </p:ext>
    </p:extLst>
  </p:cSld>
  <p:clrMap bg1="lt1" tx1="dk1" bg2="lt2" tx2="dk2" accent1="accent1" accent2="accent2" accent3="accent3" accent4="accent4" accent5="accent5" accent6="accent6" hlink="hlink" folHlink="folHlink"/>
  <p:sldLayoutIdLst>
    <p:sldLayoutId id="2147483780"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10.emf"/><Relationship Id="rId5" Type="http://schemas.openxmlformats.org/officeDocument/2006/relationships/oleObject" Target="../embeddings/oleObject4.bin"/><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6.xml"/><Relationship Id="rId1" Type="http://schemas.openxmlformats.org/officeDocument/2006/relationships/vmlDrawing" Target="../drawings/vmlDrawing5.vml"/><Relationship Id="rId6" Type="http://schemas.openxmlformats.org/officeDocument/2006/relationships/image" Target="../media/image10.emf"/><Relationship Id="rId5" Type="http://schemas.openxmlformats.org/officeDocument/2006/relationships/oleObject" Target="../embeddings/oleObject5.bin"/><Relationship Id="rId4"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chart" Target="../charts/char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image" Target="../media/image10.emf"/><Relationship Id="rId5" Type="http://schemas.openxmlformats.org/officeDocument/2006/relationships/oleObject" Target="../embeddings/oleObject1.bin"/><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7.xml"/><Relationship Id="rId1" Type="http://schemas.openxmlformats.org/officeDocument/2006/relationships/vmlDrawing" Target="../drawings/vmlDrawing6.vml"/><Relationship Id="rId6" Type="http://schemas.openxmlformats.org/officeDocument/2006/relationships/image" Target="../media/image10.emf"/><Relationship Id="rId5" Type="http://schemas.openxmlformats.org/officeDocument/2006/relationships/oleObject" Target="../embeddings/oleObject6.bin"/><Relationship Id="rId4"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5.xml"/><Relationship Id="rId1" Type="http://schemas.openxmlformats.org/officeDocument/2006/relationships/tags" Target="../tags/tag10.xml"/><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0.emf"/><Relationship Id="rId2" Type="http://schemas.openxmlformats.org/officeDocument/2006/relationships/tags" Target="../tags/tag11.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23.xml"/><Relationship Id="rId4"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8" Type="http://schemas.openxmlformats.org/officeDocument/2006/relationships/oleObject" Target="../embeddings/oleObject8.bin"/><Relationship Id="rId13" Type="http://schemas.openxmlformats.org/officeDocument/2006/relationships/hyperlink" Target="http://asp.net/web-api" TargetMode="External"/><Relationship Id="rId3" Type="http://schemas.openxmlformats.org/officeDocument/2006/relationships/tags" Target="../tags/tag14.xml"/><Relationship Id="rId7" Type="http://schemas.openxmlformats.org/officeDocument/2006/relationships/notesSlide" Target="../notesSlides/notesSlide24.xml"/><Relationship Id="rId12" Type="http://schemas.openxmlformats.org/officeDocument/2006/relationships/hyperlink" Target="http://asp.net/" TargetMode="External"/><Relationship Id="rId2" Type="http://schemas.openxmlformats.org/officeDocument/2006/relationships/tags" Target="../tags/tag13.xml"/><Relationship Id="rId1" Type="http://schemas.openxmlformats.org/officeDocument/2006/relationships/vmlDrawing" Target="../drawings/vmlDrawing8.vml"/><Relationship Id="rId6" Type="http://schemas.openxmlformats.org/officeDocument/2006/relationships/slideLayout" Target="../slideLayouts/slideLayout2.xml"/><Relationship Id="rId11" Type="http://schemas.openxmlformats.org/officeDocument/2006/relationships/image" Target="../media/image1.png"/><Relationship Id="rId5" Type="http://schemas.openxmlformats.org/officeDocument/2006/relationships/tags" Target="../tags/tag16.xml"/><Relationship Id="rId10" Type="http://schemas.openxmlformats.org/officeDocument/2006/relationships/hyperlink" Target="http://forums.dev.windows.com/" TargetMode="External"/><Relationship Id="rId4" Type="http://schemas.openxmlformats.org/officeDocument/2006/relationships/tags" Target="../tags/tag15.xml"/><Relationship Id="rId9" Type="http://schemas.openxmlformats.org/officeDocument/2006/relationships/image" Target="../media/image10.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10.emf"/><Relationship Id="rId5" Type="http://schemas.openxmlformats.org/officeDocument/2006/relationships/oleObject" Target="../embeddings/oleObject2.bin"/><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10.emf"/><Relationship Id="rId5" Type="http://schemas.openxmlformats.org/officeDocument/2006/relationships/oleObject" Target="../embeddings/oleObject3.bin"/><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WebCamps Online</a:t>
            </a:r>
            <a:endParaRPr lang="en-US" dirty="0"/>
          </a:p>
        </p:txBody>
      </p:sp>
      <p:grpSp>
        <p:nvGrpSpPr>
          <p:cNvPr id="16" name="Group 15"/>
          <p:cNvGrpSpPr/>
          <p:nvPr/>
        </p:nvGrpSpPr>
        <p:grpSpPr>
          <a:xfrm>
            <a:off x="-1" y="1141412"/>
            <a:ext cx="11676064" cy="1645920"/>
            <a:chOff x="-1" y="1141412"/>
            <a:chExt cx="11676064" cy="1645920"/>
          </a:xfrm>
        </p:grpSpPr>
        <p:sp>
          <p:nvSpPr>
            <p:cNvPr id="4" name="Rectangle 3"/>
            <p:cNvSpPr/>
            <p:nvPr/>
          </p:nvSpPr>
          <p:spPr bwMode="auto">
            <a:xfrm>
              <a:off x="-1" y="1141412"/>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8" name="Rectangle 7"/>
            <p:cNvSpPr/>
            <p:nvPr/>
          </p:nvSpPr>
          <p:spPr>
            <a:xfrm>
              <a:off x="3651849" y="1141412"/>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Twitter: </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a:gradFill>
                    <a:gsLst>
                      <a:gs pos="0">
                        <a:srgbClr val="595959"/>
                      </a:gs>
                      <a:gs pos="86000">
                        <a:srgbClr val="595959"/>
                      </a:gs>
                    </a:gsLst>
                    <a:lin ang="5400000" scaled="0"/>
                  </a:gradFill>
                  <a:latin typeface="Segoe UI Light" pitchFamily="34" charset="0"/>
                </a:rPr>
                <a:t>Follow @</a:t>
              </a:r>
              <a:r>
                <a:rPr lang="en-US" sz="2600" spc="-100" dirty="0" err="1">
                  <a:gradFill>
                    <a:gsLst>
                      <a:gs pos="0">
                        <a:srgbClr val="595959"/>
                      </a:gs>
                      <a:gs pos="86000">
                        <a:srgbClr val="595959"/>
                      </a:gs>
                    </a:gsLst>
                    <a:lin ang="5400000" scaled="0"/>
                  </a:gradFill>
                  <a:latin typeface="Segoe UI Light" pitchFamily="34" charset="0"/>
                </a:rPr>
                <a:t>webcamps</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err="1">
                  <a:gradFill>
                    <a:gsLst>
                      <a:gs pos="0">
                        <a:srgbClr val="595959"/>
                      </a:gs>
                      <a:gs pos="86000">
                        <a:srgbClr val="595959"/>
                      </a:gs>
                    </a:gsLst>
                    <a:lin ang="5400000" scaled="0"/>
                  </a:gradFill>
                  <a:latin typeface="Segoe UI Light" pitchFamily="34" charset="0"/>
                </a:rPr>
                <a:t>Hashtag</a:t>
              </a:r>
              <a:r>
                <a:rPr lang="en-US" sz="2600" spc="-100" dirty="0">
                  <a:gradFill>
                    <a:gsLst>
                      <a:gs pos="0">
                        <a:srgbClr val="595959"/>
                      </a:gs>
                      <a:gs pos="86000">
                        <a:srgbClr val="595959"/>
                      </a:gs>
                    </a:gsLst>
                    <a:lin ang="5400000" scaled="0"/>
                  </a:gradFill>
                  <a:latin typeface="Segoe UI Light" pitchFamily="34" charset="0"/>
                </a:rPr>
                <a:t> #</a:t>
              </a:r>
              <a:r>
                <a:rPr lang="en-US" sz="2600" spc="-100" dirty="0" err="1">
                  <a:gradFill>
                    <a:gsLst>
                      <a:gs pos="0">
                        <a:srgbClr val="595959"/>
                      </a:gs>
                      <a:gs pos="86000">
                        <a:srgbClr val="595959"/>
                      </a:gs>
                    </a:gsLst>
                    <a:lin ang="5400000" scaled="0"/>
                  </a:gradFill>
                  <a:latin typeface="Segoe UI Light" pitchFamily="34" charset="0"/>
                </a:rPr>
                <a:t>webcamps</a:t>
              </a:r>
              <a:endParaRPr lang="en-US" sz="2600" spc="-100" dirty="0">
                <a:gradFill>
                  <a:gsLst>
                    <a:gs pos="0">
                      <a:srgbClr val="595959"/>
                    </a:gs>
                    <a:gs pos="86000">
                      <a:srgbClr val="595959"/>
                    </a:gs>
                  </a:gsLst>
                  <a:lin ang="5400000" scaled="0"/>
                </a:gradFill>
                <a:latin typeface="Segoe UI Light" pitchFamily="34" charset="0"/>
              </a:endParaRPr>
            </a:p>
            <a:p>
              <a:pPr marL="3175" lvl="0" defTabSz="914363">
                <a:lnSpc>
                  <a:spcPct val="90000"/>
                </a:lnSpc>
                <a:spcBef>
                  <a:spcPts val="600"/>
                </a:spcBef>
                <a:buSzPct val="80000"/>
              </a:pPr>
              <a:r>
                <a:rPr lang="en-US" sz="2600" spc="-100" dirty="0">
                  <a:gradFill>
                    <a:gsLst>
                      <a:gs pos="0">
                        <a:srgbClr val="595959"/>
                      </a:gs>
                      <a:gs pos="86000">
                        <a:srgbClr val="595959"/>
                      </a:gs>
                    </a:gsLst>
                    <a:lin ang="5400000" scaled="0"/>
                  </a:gradFill>
                  <a:latin typeface="Segoe UI Light" pitchFamily="34" charset="0"/>
                </a:rPr>
                <a:t>SPEAKER NAME/HANDLE HERE</a:t>
              </a:r>
            </a:p>
          </p:txBody>
        </p:sp>
        <p:sp>
          <p:nvSpPr>
            <p:cNvPr id="9" name="Freeform 13"/>
            <p:cNvSpPr>
              <a:spLocks noEditPoints="1"/>
            </p:cNvSpPr>
            <p:nvPr/>
          </p:nvSpPr>
          <p:spPr bwMode="black">
            <a:xfrm>
              <a:off x="1198380" y="1141414"/>
              <a:ext cx="1933123" cy="1645918"/>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tx1">
                    <a:lumMod val="50000"/>
                  </a:schemeClr>
                </a:solidFill>
                <a:latin typeface="Segoe Light" pitchFamily="34" charset="0"/>
              </a:endParaRPr>
            </a:p>
          </p:txBody>
        </p:sp>
      </p:grpSp>
      <p:grpSp>
        <p:nvGrpSpPr>
          <p:cNvPr id="17" name="Group 16"/>
          <p:cNvGrpSpPr/>
          <p:nvPr/>
        </p:nvGrpSpPr>
        <p:grpSpPr>
          <a:xfrm>
            <a:off x="-1" y="2872740"/>
            <a:ext cx="11681814" cy="1645920"/>
            <a:chOff x="-1" y="2872740"/>
            <a:chExt cx="11681814" cy="1645920"/>
          </a:xfrm>
        </p:grpSpPr>
        <p:sp>
          <p:nvSpPr>
            <p:cNvPr id="5" name="Rectangle 4"/>
            <p:cNvSpPr/>
            <p:nvPr/>
          </p:nvSpPr>
          <p:spPr bwMode="auto">
            <a:xfrm>
              <a:off x="-1" y="2872740"/>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0" name="Freeform 166"/>
            <p:cNvSpPr>
              <a:spLocks noEditPoints="1"/>
            </p:cNvSpPr>
            <p:nvPr/>
          </p:nvSpPr>
          <p:spPr bwMode="black">
            <a:xfrm>
              <a:off x="1307544" y="2996848"/>
              <a:ext cx="1434068" cy="1388936"/>
            </a:xfrm>
            <a:custGeom>
              <a:avLst/>
              <a:gdLst>
                <a:gd name="T0" fmla="*/ 511 w 538"/>
                <a:gd name="T1" fmla="*/ 164 h 521"/>
                <a:gd name="T2" fmla="*/ 509 w 538"/>
                <a:gd name="T3" fmla="*/ 31 h 521"/>
                <a:gd name="T4" fmla="*/ 322 w 538"/>
                <a:gd name="T5" fmla="*/ 47 h 521"/>
                <a:gd name="T6" fmla="*/ 312 w 538"/>
                <a:gd name="T7" fmla="*/ 46 h 521"/>
                <a:gd name="T8" fmla="*/ 160 w 538"/>
                <a:gd name="T9" fmla="*/ 104 h 521"/>
                <a:gd name="T10" fmla="*/ 89 w 538"/>
                <a:gd name="T11" fmla="*/ 222 h 521"/>
                <a:gd name="T12" fmla="*/ 192 w 538"/>
                <a:gd name="T13" fmla="*/ 132 h 521"/>
                <a:gd name="T14" fmla="*/ 206 w 538"/>
                <a:gd name="T15" fmla="*/ 125 h 521"/>
                <a:gd name="T16" fmla="*/ 176 w 538"/>
                <a:gd name="T17" fmla="*/ 153 h 521"/>
                <a:gd name="T18" fmla="*/ 50 w 538"/>
                <a:gd name="T19" fmla="*/ 488 h 521"/>
                <a:gd name="T20" fmla="*/ 213 w 538"/>
                <a:gd name="T21" fmla="*/ 475 h 521"/>
                <a:gd name="T22" fmla="*/ 312 w 538"/>
                <a:gd name="T23" fmla="*/ 496 h 521"/>
                <a:gd name="T24" fmla="*/ 441 w 538"/>
                <a:gd name="T25" fmla="*/ 458 h 521"/>
                <a:gd name="T26" fmla="*/ 526 w 538"/>
                <a:gd name="T27" fmla="*/ 348 h 521"/>
                <a:gd name="T28" fmla="*/ 403 w 538"/>
                <a:gd name="T29" fmla="*/ 348 h 521"/>
                <a:gd name="T30" fmla="*/ 313 w 538"/>
                <a:gd name="T31" fmla="*/ 399 h 521"/>
                <a:gd name="T32" fmla="*/ 215 w 538"/>
                <a:gd name="T33" fmla="*/ 304 h 521"/>
                <a:gd name="T34" fmla="*/ 215 w 538"/>
                <a:gd name="T35" fmla="*/ 302 h 521"/>
                <a:gd name="T36" fmla="*/ 214 w 538"/>
                <a:gd name="T37" fmla="*/ 299 h 521"/>
                <a:gd name="T38" fmla="*/ 217 w 538"/>
                <a:gd name="T39" fmla="*/ 299 h 521"/>
                <a:gd name="T40" fmla="*/ 535 w 538"/>
                <a:gd name="T41" fmla="*/ 299 h 521"/>
                <a:gd name="T42" fmla="*/ 535 w 538"/>
                <a:gd name="T43" fmla="*/ 294 h 521"/>
                <a:gd name="T44" fmla="*/ 537 w 538"/>
                <a:gd name="T45" fmla="*/ 270 h 521"/>
                <a:gd name="T46" fmla="*/ 511 w 538"/>
                <a:gd name="T47" fmla="*/ 164 h 521"/>
                <a:gd name="T48" fmla="*/ 85 w 538"/>
                <a:gd name="T49" fmla="*/ 479 h 521"/>
                <a:gd name="T50" fmla="*/ 98 w 538"/>
                <a:gd name="T51" fmla="*/ 346 h 521"/>
                <a:gd name="T52" fmla="*/ 166 w 538"/>
                <a:gd name="T53" fmla="*/ 446 h 521"/>
                <a:gd name="T54" fmla="*/ 197 w 538"/>
                <a:gd name="T55" fmla="*/ 467 h 521"/>
                <a:gd name="T56" fmla="*/ 85 w 538"/>
                <a:gd name="T57" fmla="*/ 479 h 521"/>
                <a:gd name="T58" fmla="*/ 204 w 538"/>
                <a:gd name="T59" fmla="*/ 471 h 521"/>
                <a:gd name="T60" fmla="*/ 205 w 538"/>
                <a:gd name="T61" fmla="*/ 472 h 521"/>
                <a:gd name="T62" fmla="*/ 204 w 538"/>
                <a:gd name="T63" fmla="*/ 471 h 521"/>
                <a:gd name="T64" fmla="*/ 409 w 538"/>
                <a:gd name="T65" fmla="*/ 239 h 521"/>
                <a:gd name="T66" fmla="*/ 217 w 538"/>
                <a:gd name="T67" fmla="*/ 239 h 521"/>
                <a:gd name="T68" fmla="*/ 215 w 538"/>
                <a:gd name="T69" fmla="*/ 239 h 521"/>
                <a:gd name="T70" fmla="*/ 215 w 538"/>
                <a:gd name="T71" fmla="*/ 237 h 521"/>
                <a:gd name="T72" fmla="*/ 316 w 538"/>
                <a:gd name="T73" fmla="*/ 146 h 521"/>
                <a:gd name="T74" fmla="*/ 411 w 538"/>
                <a:gd name="T75" fmla="*/ 237 h 521"/>
                <a:gd name="T76" fmla="*/ 411 w 538"/>
                <a:gd name="T77" fmla="*/ 239 h 521"/>
                <a:gd name="T78" fmla="*/ 409 w 538"/>
                <a:gd name="T79" fmla="*/ 239 h 521"/>
                <a:gd name="T80" fmla="*/ 468 w 538"/>
                <a:gd name="T81" fmla="*/ 108 h 521"/>
                <a:gd name="T82" fmla="*/ 392 w 538"/>
                <a:gd name="T83" fmla="*/ 61 h 521"/>
                <a:gd name="T84" fmla="*/ 507 w 538"/>
                <a:gd name="T85" fmla="*/ 57 h 521"/>
                <a:gd name="T86" fmla="*/ 504 w 538"/>
                <a:gd name="T87" fmla="*/ 152 h 521"/>
                <a:gd name="T88" fmla="*/ 504 w 538"/>
                <a:gd name="T89" fmla="*/ 152 h 521"/>
                <a:gd name="T90" fmla="*/ 468 w 538"/>
                <a:gd name="T91" fmla="*/ 108 h 521"/>
                <a:gd name="T92" fmla="*/ 508 w 538"/>
                <a:gd name="T93" fmla="*/ 158 h 521"/>
                <a:gd name="T94" fmla="*/ 508 w 538"/>
                <a:gd name="T95" fmla="*/ 158 h 521"/>
                <a:gd name="T96" fmla="*/ 508 w 538"/>
                <a:gd name="T97" fmla="*/ 158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8" h="521">
                  <a:moveTo>
                    <a:pt x="511" y="164"/>
                  </a:moveTo>
                  <a:cubicBezTo>
                    <a:pt x="536" y="107"/>
                    <a:pt x="538" y="60"/>
                    <a:pt x="509" y="31"/>
                  </a:cubicBezTo>
                  <a:cubicBezTo>
                    <a:pt x="478" y="0"/>
                    <a:pt x="402" y="9"/>
                    <a:pt x="322" y="47"/>
                  </a:cubicBezTo>
                  <a:cubicBezTo>
                    <a:pt x="319" y="47"/>
                    <a:pt x="315" y="46"/>
                    <a:pt x="312" y="46"/>
                  </a:cubicBezTo>
                  <a:cubicBezTo>
                    <a:pt x="256" y="46"/>
                    <a:pt x="201" y="67"/>
                    <a:pt x="160" y="104"/>
                  </a:cubicBezTo>
                  <a:cubicBezTo>
                    <a:pt x="125" y="135"/>
                    <a:pt x="100" y="176"/>
                    <a:pt x="89" y="222"/>
                  </a:cubicBezTo>
                  <a:cubicBezTo>
                    <a:pt x="97" y="212"/>
                    <a:pt x="142" y="160"/>
                    <a:pt x="192" y="132"/>
                  </a:cubicBezTo>
                  <a:cubicBezTo>
                    <a:pt x="193" y="132"/>
                    <a:pt x="205" y="125"/>
                    <a:pt x="206" y="125"/>
                  </a:cubicBezTo>
                  <a:cubicBezTo>
                    <a:pt x="206" y="125"/>
                    <a:pt x="181" y="148"/>
                    <a:pt x="176" y="153"/>
                  </a:cubicBezTo>
                  <a:cubicBezTo>
                    <a:pt x="65" y="265"/>
                    <a:pt x="0" y="437"/>
                    <a:pt x="50" y="488"/>
                  </a:cubicBezTo>
                  <a:cubicBezTo>
                    <a:pt x="83" y="521"/>
                    <a:pt x="143" y="513"/>
                    <a:pt x="213" y="475"/>
                  </a:cubicBezTo>
                  <a:cubicBezTo>
                    <a:pt x="243" y="489"/>
                    <a:pt x="276" y="496"/>
                    <a:pt x="312" y="496"/>
                  </a:cubicBezTo>
                  <a:cubicBezTo>
                    <a:pt x="359" y="496"/>
                    <a:pt x="404" y="483"/>
                    <a:pt x="441" y="458"/>
                  </a:cubicBezTo>
                  <a:cubicBezTo>
                    <a:pt x="480" y="433"/>
                    <a:pt x="509" y="394"/>
                    <a:pt x="526" y="348"/>
                  </a:cubicBezTo>
                  <a:cubicBezTo>
                    <a:pt x="403" y="348"/>
                    <a:pt x="403" y="348"/>
                    <a:pt x="403" y="348"/>
                  </a:cubicBezTo>
                  <a:cubicBezTo>
                    <a:pt x="388" y="378"/>
                    <a:pt x="351" y="399"/>
                    <a:pt x="313" y="399"/>
                  </a:cubicBezTo>
                  <a:cubicBezTo>
                    <a:pt x="260" y="399"/>
                    <a:pt x="215" y="355"/>
                    <a:pt x="215" y="304"/>
                  </a:cubicBezTo>
                  <a:cubicBezTo>
                    <a:pt x="215" y="302"/>
                    <a:pt x="215" y="302"/>
                    <a:pt x="215" y="302"/>
                  </a:cubicBezTo>
                  <a:cubicBezTo>
                    <a:pt x="214" y="299"/>
                    <a:pt x="214" y="299"/>
                    <a:pt x="214" y="299"/>
                  </a:cubicBezTo>
                  <a:cubicBezTo>
                    <a:pt x="217" y="299"/>
                    <a:pt x="217" y="299"/>
                    <a:pt x="217" y="299"/>
                  </a:cubicBezTo>
                  <a:cubicBezTo>
                    <a:pt x="535" y="299"/>
                    <a:pt x="535" y="299"/>
                    <a:pt x="535" y="299"/>
                  </a:cubicBezTo>
                  <a:cubicBezTo>
                    <a:pt x="535" y="298"/>
                    <a:pt x="535" y="296"/>
                    <a:pt x="535" y="294"/>
                  </a:cubicBezTo>
                  <a:cubicBezTo>
                    <a:pt x="536" y="286"/>
                    <a:pt x="537" y="277"/>
                    <a:pt x="537" y="270"/>
                  </a:cubicBezTo>
                  <a:cubicBezTo>
                    <a:pt x="537" y="232"/>
                    <a:pt x="528" y="196"/>
                    <a:pt x="511" y="164"/>
                  </a:cubicBezTo>
                  <a:close/>
                  <a:moveTo>
                    <a:pt x="85" y="479"/>
                  </a:moveTo>
                  <a:cubicBezTo>
                    <a:pt x="60" y="454"/>
                    <a:pt x="67" y="405"/>
                    <a:pt x="98" y="346"/>
                  </a:cubicBezTo>
                  <a:cubicBezTo>
                    <a:pt x="113" y="386"/>
                    <a:pt x="136" y="420"/>
                    <a:pt x="166" y="446"/>
                  </a:cubicBezTo>
                  <a:cubicBezTo>
                    <a:pt x="176" y="454"/>
                    <a:pt x="186" y="461"/>
                    <a:pt x="197" y="467"/>
                  </a:cubicBezTo>
                  <a:cubicBezTo>
                    <a:pt x="147" y="494"/>
                    <a:pt x="106" y="500"/>
                    <a:pt x="85" y="479"/>
                  </a:cubicBezTo>
                  <a:close/>
                  <a:moveTo>
                    <a:pt x="204" y="471"/>
                  </a:moveTo>
                  <a:cubicBezTo>
                    <a:pt x="204" y="471"/>
                    <a:pt x="205" y="471"/>
                    <a:pt x="205" y="472"/>
                  </a:cubicBezTo>
                  <a:cubicBezTo>
                    <a:pt x="205" y="471"/>
                    <a:pt x="204" y="471"/>
                    <a:pt x="204" y="471"/>
                  </a:cubicBezTo>
                  <a:close/>
                  <a:moveTo>
                    <a:pt x="409" y="239"/>
                  </a:moveTo>
                  <a:cubicBezTo>
                    <a:pt x="217" y="239"/>
                    <a:pt x="217" y="239"/>
                    <a:pt x="217" y="239"/>
                  </a:cubicBezTo>
                  <a:cubicBezTo>
                    <a:pt x="215" y="239"/>
                    <a:pt x="215" y="239"/>
                    <a:pt x="215" y="239"/>
                  </a:cubicBezTo>
                  <a:cubicBezTo>
                    <a:pt x="215" y="237"/>
                    <a:pt x="215" y="237"/>
                    <a:pt x="215" y="237"/>
                  </a:cubicBezTo>
                  <a:cubicBezTo>
                    <a:pt x="217" y="188"/>
                    <a:pt x="264" y="146"/>
                    <a:pt x="316" y="146"/>
                  </a:cubicBezTo>
                  <a:cubicBezTo>
                    <a:pt x="367" y="146"/>
                    <a:pt x="408" y="186"/>
                    <a:pt x="411" y="237"/>
                  </a:cubicBezTo>
                  <a:cubicBezTo>
                    <a:pt x="411" y="239"/>
                    <a:pt x="411" y="239"/>
                    <a:pt x="411" y="239"/>
                  </a:cubicBezTo>
                  <a:lnTo>
                    <a:pt x="409" y="239"/>
                  </a:lnTo>
                  <a:close/>
                  <a:moveTo>
                    <a:pt x="468" y="108"/>
                  </a:moveTo>
                  <a:cubicBezTo>
                    <a:pt x="446" y="87"/>
                    <a:pt x="420" y="72"/>
                    <a:pt x="392" y="61"/>
                  </a:cubicBezTo>
                  <a:cubicBezTo>
                    <a:pt x="443" y="38"/>
                    <a:pt x="485" y="35"/>
                    <a:pt x="507" y="57"/>
                  </a:cubicBezTo>
                  <a:cubicBezTo>
                    <a:pt x="525" y="75"/>
                    <a:pt x="523" y="109"/>
                    <a:pt x="504" y="152"/>
                  </a:cubicBezTo>
                  <a:cubicBezTo>
                    <a:pt x="504" y="152"/>
                    <a:pt x="504" y="152"/>
                    <a:pt x="504" y="152"/>
                  </a:cubicBezTo>
                  <a:cubicBezTo>
                    <a:pt x="494" y="136"/>
                    <a:pt x="482" y="121"/>
                    <a:pt x="468" y="108"/>
                  </a:cubicBezTo>
                  <a:close/>
                  <a:moveTo>
                    <a:pt x="508" y="158"/>
                  </a:moveTo>
                  <a:cubicBezTo>
                    <a:pt x="508" y="158"/>
                    <a:pt x="508" y="158"/>
                    <a:pt x="508" y="158"/>
                  </a:cubicBezTo>
                  <a:cubicBezTo>
                    <a:pt x="508" y="158"/>
                    <a:pt x="508" y="158"/>
                    <a:pt x="508" y="1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3643911" y="2872740"/>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Website: </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a:gradFill>
                    <a:gsLst>
                      <a:gs pos="0">
                        <a:srgbClr val="595959"/>
                      </a:gs>
                      <a:gs pos="86000">
                        <a:srgbClr val="595959"/>
                      </a:gs>
                    </a:gsLst>
                    <a:lin ang="5400000" scaled="0"/>
                  </a:gradFill>
                  <a:latin typeface="Segoe UI Light" pitchFamily="34" charset="0"/>
                </a:rPr>
                <a:t>http://www.devcamps.ms/web</a:t>
              </a:r>
            </a:p>
          </p:txBody>
        </p:sp>
        <p:pic>
          <p:nvPicPr>
            <p:cNvPr id="13"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9361067" y="2872740"/>
              <a:ext cx="2320746" cy="16459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8" name="Group 17"/>
          <p:cNvGrpSpPr/>
          <p:nvPr/>
        </p:nvGrpSpPr>
        <p:grpSpPr>
          <a:xfrm>
            <a:off x="-1" y="4604068"/>
            <a:ext cx="11681814" cy="1645920"/>
            <a:chOff x="-1" y="4604068"/>
            <a:chExt cx="11681814" cy="1645920"/>
          </a:xfrm>
        </p:grpSpPr>
        <p:sp>
          <p:nvSpPr>
            <p:cNvPr id="6" name="Rectangle 5"/>
            <p:cNvSpPr/>
            <p:nvPr/>
          </p:nvSpPr>
          <p:spPr bwMode="auto">
            <a:xfrm>
              <a:off x="-1" y="4604068"/>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2" name="Rectangle 11"/>
            <p:cNvSpPr/>
            <p:nvPr/>
          </p:nvSpPr>
          <p:spPr>
            <a:xfrm>
              <a:off x="3657599" y="4604068"/>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What are web camps?</a:t>
              </a:r>
            </a:p>
            <a:p>
              <a:pPr marL="3175" lvl="0" defTabSz="914363">
                <a:lnSpc>
                  <a:spcPct val="90000"/>
                </a:lnSpc>
                <a:spcBef>
                  <a:spcPts val="600"/>
                </a:spcBef>
                <a:buSzPct val="80000"/>
              </a:pPr>
              <a:r>
                <a:rPr lang="en-US" sz="2000" spc="-100" dirty="0">
                  <a:gradFill>
                    <a:gsLst>
                      <a:gs pos="0">
                        <a:srgbClr val="595959"/>
                      </a:gs>
                      <a:gs pos="86000">
                        <a:srgbClr val="595959"/>
                      </a:gs>
                    </a:gsLst>
                    <a:lin ang="5400000" scaled="0"/>
                  </a:gradFill>
                  <a:latin typeface="Segoe UI Light" pitchFamily="34" charset="0"/>
                </a:rPr>
                <a:t>Web Developer Camps are free, fun, no-fluff events for developers, </a:t>
              </a:r>
              <a:r>
                <a:rPr lang="en-US" sz="2000" spc="-100" dirty="0" smtClean="0">
                  <a:gradFill>
                    <a:gsLst>
                      <a:gs pos="0">
                        <a:srgbClr val="595959"/>
                      </a:gs>
                      <a:gs pos="86000">
                        <a:srgbClr val="595959"/>
                      </a:gs>
                    </a:gsLst>
                    <a:lin ang="5400000" scaled="0"/>
                  </a:gradFill>
                  <a:latin typeface="Segoe UI Light" pitchFamily="34" charset="0"/>
                </a:rPr>
                <a:t/>
              </a:r>
              <a:br>
                <a:rPr lang="en-US" sz="2000" spc="-100" dirty="0" smtClean="0">
                  <a:gradFill>
                    <a:gsLst>
                      <a:gs pos="0">
                        <a:srgbClr val="595959"/>
                      </a:gs>
                      <a:gs pos="86000">
                        <a:srgbClr val="595959"/>
                      </a:gs>
                    </a:gsLst>
                    <a:lin ang="5400000" scaled="0"/>
                  </a:gradFill>
                  <a:latin typeface="Segoe UI Light" pitchFamily="34" charset="0"/>
                </a:rPr>
              </a:br>
              <a:r>
                <a:rPr lang="en-US" sz="2000" spc="-100" dirty="0" smtClean="0">
                  <a:gradFill>
                    <a:gsLst>
                      <a:gs pos="0">
                        <a:srgbClr val="595959"/>
                      </a:gs>
                      <a:gs pos="86000">
                        <a:srgbClr val="595959"/>
                      </a:gs>
                    </a:gsLst>
                    <a:lin ang="5400000" scaled="0"/>
                  </a:gradFill>
                  <a:latin typeface="Segoe UI Light" pitchFamily="34" charset="0"/>
                </a:rPr>
                <a:t>by </a:t>
              </a:r>
              <a:r>
                <a:rPr lang="en-US" sz="2000" spc="-100" dirty="0">
                  <a:gradFill>
                    <a:gsLst>
                      <a:gs pos="0">
                        <a:srgbClr val="595959"/>
                      </a:gs>
                      <a:gs pos="86000">
                        <a:srgbClr val="595959"/>
                      </a:gs>
                    </a:gsLst>
                    <a:lin ang="5400000" scaled="0"/>
                  </a:gradFill>
                  <a:latin typeface="Segoe UI Light" pitchFamily="34" charset="0"/>
                </a:rPr>
                <a:t>developers. You learn from experts in a low-key, interactive way </a:t>
              </a:r>
              <a:r>
                <a:rPr lang="en-US" sz="2000" spc="-100" dirty="0" smtClean="0">
                  <a:gradFill>
                    <a:gsLst>
                      <a:gs pos="0">
                        <a:srgbClr val="595959"/>
                      </a:gs>
                      <a:gs pos="86000">
                        <a:srgbClr val="595959"/>
                      </a:gs>
                    </a:gsLst>
                    <a:lin ang="5400000" scaled="0"/>
                  </a:gradFill>
                  <a:latin typeface="Segoe UI Light" pitchFamily="34" charset="0"/>
                </a:rPr>
                <a:t/>
              </a:r>
              <a:br>
                <a:rPr lang="en-US" sz="2000" spc="-100" dirty="0" smtClean="0">
                  <a:gradFill>
                    <a:gsLst>
                      <a:gs pos="0">
                        <a:srgbClr val="595959"/>
                      </a:gs>
                      <a:gs pos="86000">
                        <a:srgbClr val="595959"/>
                      </a:gs>
                    </a:gsLst>
                    <a:lin ang="5400000" scaled="0"/>
                  </a:gradFill>
                  <a:latin typeface="Segoe UI Light" pitchFamily="34" charset="0"/>
                </a:rPr>
              </a:br>
              <a:r>
                <a:rPr lang="en-US" sz="2000" spc="-100" dirty="0" smtClean="0">
                  <a:gradFill>
                    <a:gsLst>
                      <a:gs pos="0">
                        <a:srgbClr val="595959"/>
                      </a:gs>
                      <a:gs pos="86000">
                        <a:srgbClr val="595959"/>
                      </a:gs>
                    </a:gsLst>
                    <a:lin ang="5400000" scaled="0"/>
                  </a:gradFill>
                  <a:latin typeface="Segoe UI Light" pitchFamily="34" charset="0"/>
                </a:rPr>
                <a:t>and </a:t>
              </a:r>
              <a:r>
                <a:rPr lang="en-US" sz="2000" spc="-100" dirty="0">
                  <a:gradFill>
                    <a:gsLst>
                      <a:gs pos="0">
                        <a:srgbClr val="595959"/>
                      </a:gs>
                      <a:gs pos="86000">
                        <a:srgbClr val="595959"/>
                      </a:gs>
                    </a:gsLst>
                    <a:lin ang="5400000" scaled="0"/>
                  </a:gradFill>
                  <a:latin typeface="Segoe UI Light" pitchFamily="34" charset="0"/>
                </a:rPr>
                <a:t>then get hands-on time to apply what you’ve learned.</a:t>
              </a:r>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3201" y="5161048"/>
              <a:ext cx="2491812" cy="531960"/>
            </a:xfrm>
            <a:prstGeom prst="rect">
              <a:avLst/>
            </a:prstGeom>
          </p:spPr>
        </p:pic>
      </p:grpSp>
    </p:spTree>
    <p:extLst>
      <p:ext uri="{BB962C8B-B14F-4D97-AF65-F5344CB8AC3E}">
        <p14:creationId xmlns:p14="http://schemas.microsoft.com/office/powerpoint/2010/main" val="26431288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Unobtrusive Validation</a:t>
            </a:r>
            <a:endParaRPr lang="en-US" dirty="0"/>
          </a:p>
        </p:txBody>
      </p:sp>
      <p:sp>
        <p:nvSpPr>
          <p:cNvPr id="2" name="Text Placeholder 1"/>
          <p:cNvSpPr>
            <a:spLocks noGrp="1"/>
          </p:cNvSpPr>
          <p:nvPr>
            <p:ph type="body" idx="1"/>
          </p:nvPr>
        </p:nvSpPr>
        <p:spPr>
          <a:xfrm>
            <a:off x="519113" y="1226201"/>
            <a:ext cx="5486400" cy="664797"/>
          </a:xfrm>
        </p:spPr>
        <p:txBody>
          <a:bodyPr/>
          <a:lstStyle/>
          <a:p>
            <a:r>
              <a:rPr lang="en-US" sz="2400" dirty="0" smtClean="0"/>
              <a:t>The old way uses lots of JavaScript and HTML code that’s not very clean</a:t>
            </a:r>
            <a:endParaRPr lang="en-US" sz="2400" dirty="0"/>
          </a:p>
        </p:txBody>
      </p:sp>
      <p:sp>
        <p:nvSpPr>
          <p:cNvPr id="5" name="Text Placeholder 4"/>
          <p:cNvSpPr>
            <a:spLocks noGrp="1"/>
          </p:cNvSpPr>
          <p:nvPr>
            <p:ph type="body" sz="quarter" idx="3"/>
          </p:nvPr>
        </p:nvSpPr>
        <p:spPr>
          <a:xfrm>
            <a:off x="6181725" y="1226201"/>
            <a:ext cx="5486400" cy="664797"/>
          </a:xfrm>
        </p:spPr>
        <p:txBody>
          <a:bodyPr/>
          <a:lstStyle/>
          <a:p>
            <a:r>
              <a:rPr lang="en-US" sz="2400" dirty="0" smtClean="0"/>
              <a:t>The new way uses a lot less JavaScript and makes use of HTML5 semantic attributes</a:t>
            </a:r>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4987" y="2042919"/>
            <a:ext cx="5611008" cy="2772162"/>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25277" y="2095314"/>
            <a:ext cx="5611008" cy="1333686"/>
          </a:xfrm>
          <a:prstGeom prst="rect">
            <a:avLst/>
          </a:prstGeom>
        </p:spPr>
      </p:pic>
    </p:spTree>
    <p:extLst>
      <p:ext uri="{BB962C8B-B14F-4D97-AF65-F5344CB8AC3E}">
        <p14:creationId xmlns:p14="http://schemas.microsoft.com/office/powerpoint/2010/main" val="15699280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nodeType="withEffect">
                                  <p:stCondLst>
                                    <p:cond delay="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1000"/>
                            </p:stCondLst>
                            <p:childTnLst>
                              <p:par>
                                <p:cTn id="12" presetID="10" presetClass="entr" presetSubtype="0" fill="hold" grpId="0" nodeType="afterEffect">
                                  <p:stCondLst>
                                    <p:cond delay="50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500"/>
                                        <p:tgtEl>
                                          <p:spTgt spid="5">
                                            <p:txEl>
                                              <p:pRg st="0" end="0"/>
                                            </p:txEl>
                                          </p:spTgt>
                                        </p:tgtEl>
                                      </p:cBhvr>
                                    </p:animEffect>
                                  </p:childTnLst>
                                </p:cTn>
                              </p:par>
                              <p:par>
                                <p:cTn id="15" presetID="10" presetClass="entr" presetSubtype="0" fill="hold" nodeType="withEffect">
                                  <p:stCondLst>
                                    <p:cond delay="5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889124" y="1447800"/>
            <a:ext cx="5810539" cy="1523494"/>
          </a:xfrm>
        </p:spPr>
        <p:txBody>
          <a:bodyPr/>
          <a:lstStyle/>
          <a:p>
            <a:r>
              <a:rPr lang="en-US" dirty="0" smtClean="0"/>
              <a:t>New Web Forms Features</a:t>
            </a:r>
            <a:endParaRPr lang="en-US" dirty="0"/>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363736427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423627484"/>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7650"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Web Pages</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031894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Web Pages – HTML + Razor Syntax</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grpSp>
        <p:nvGrpSpPr>
          <p:cNvPr id="2" name="Group 1"/>
          <p:cNvGrpSpPr/>
          <p:nvPr/>
        </p:nvGrpSpPr>
        <p:grpSpPr>
          <a:xfrm>
            <a:off x="879902" y="1703024"/>
            <a:ext cx="8935748" cy="2732307"/>
            <a:chOff x="879902" y="1703024"/>
            <a:chExt cx="8935748" cy="2732307"/>
          </a:xfrm>
        </p:grpSpPr>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39887048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Razor Syntax</a:t>
            </a:r>
            <a:endParaRPr lang="en-US" dirty="0"/>
          </a:p>
        </p:txBody>
      </p:sp>
      <p:sp>
        <p:nvSpPr>
          <p:cNvPr id="2" name="Content Placeholder 1"/>
          <p:cNvSpPr>
            <a:spLocks noGrp="1"/>
          </p:cNvSpPr>
          <p:nvPr>
            <p:ph idx="4294967295"/>
          </p:nvPr>
        </p:nvSpPr>
        <p:spPr>
          <a:xfrm>
            <a:off x="517525" y="1619878"/>
            <a:ext cx="11150600" cy="4461946"/>
          </a:xfrm>
        </p:spPr>
        <p:txBody>
          <a:bodyPr>
            <a:noAutofit/>
          </a:bodyPr>
          <a:lstStyle/>
          <a:p>
            <a:pPr marL="0" indent="0" defTabSz="685864">
              <a:spcBef>
                <a:spcPts val="1200"/>
              </a:spcBef>
              <a:buNone/>
            </a:pPr>
            <a:r>
              <a:rPr lang="en-US" sz="2800" dirty="0">
                <a:solidFill>
                  <a:schemeClr val="accent2"/>
                </a:solidFill>
              </a:rPr>
              <a:t>@if (</a:t>
            </a:r>
            <a:r>
              <a:rPr lang="en-US" sz="2800" dirty="0" err="1">
                <a:solidFill>
                  <a:schemeClr val="accent2"/>
                </a:solidFill>
              </a:rPr>
              <a:t>User.Grok</a:t>
            </a:r>
            <a:r>
              <a:rPr lang="en-US" sz="2800" dirty="0">
                <a:solidFill>
                  <a:schemeClr val="accent2"/>
                </a:solidFill>
              </a:rPr>
              <a:t>(Razor)) {</a:t>
            </a:r>
          </a:p>
          <a:p>
            <a:pPr marL="0" indent="0" defTabSz="685864">
              <a:spcBef>
                <a:spcPts val="1200"/>
              </a:spcBef>
              <a:buNone/>
            </a:pPr>
            <a:r>
              <a:rPr lang="en-US" sz="2800" dirty="0">
                <a:solidFill>
                  <a:schemeClr val="accent2"/>
                </a:solidFill>
              </a:rPr>
              <a:t>	&lt;div&gt;w00t!&lt;/div&gt;</a:t>
            </a:r>
          </a:p>
          <a:p>
            <a:pPr marL="0" indent="0" defTabSz="685864">
              <a:spcBef>
                <a:spcPts val="1200"/>
              </a:spcBef>
              <a:buNone/>
            </a:pPr>
            <a:r>
              <a:rPr lang="en-US" sz="2800" dirty="0">
                <a:solidFill>
                  <a:schemeClr val="accent2"/>
                </a:solidFill>
              </a:rPr>
              <a:t>}</a:t>
            </a:r>
          </a:p>
          <a:p>
            <a:pPr marL="259591" lvl="1" indent="0" defTabSz="685864">
              <a:spcBef>
                <a:spcPts val="1200"/>
              </a:spcBef>
              <a:buNone/>
            </a:pPr>
            <a:r>
              <a:rPr lang="en-US" sz="2400" dirty="0"/>
              <a:t>New, Simplified View Engine</a:t>
            </a:r>
          </a:p>
          <a:p>
            <a:pPr marL="259591" lvl="1" indent="0" defTabSz="685864">
              <a:spcBef>
                <a:spcPts val="1200"/>
              </a:spcBef>
              <a:buNone/>
            </a:pPr>
            <a:r>
              <a:rPr lang="en-US" sz="2400" dirty="0"/>
              <a:t>Write fewer lines of code</a:t>
            </a:r>
          </a:p>
          <a:p>
            <a:pPr marL="259591" lvl="1" indent="0" defTabSz="685864">
              <a:spcBef>
                <a:spcPts val="1200"/>
              </a:spcBef>
              <a:buNone/>
            </a:pPr>
            <a:r>
              <a:rPr lang="en-US" sz="2400" dirty="0"/>
              <a:t>More natural mix code and markup</a:t>
            </a:r>
          </a:p>
          <a:p>
            <a:pPr marL="259591" lvl="1" indent="0" defTabSz="685864">
              <a:spcBef>
                <a:spcPts val="1200"/>
              </a:spcBef>
              <a:buNone/>
            </a:pPr>
            <a:r>
              <a:rPr lang="en-US" sz="2400" dirty="0"/>
              <a:t>Helpers save you time</a:t>
            </a:r>
          </a:p>
          <a:p>
            <a:pPr marL="259591" lvl="1" indent="0" defTabSz="685864">
              <a:spcBef>
                <a:spcPts val="1200"/>
              </a:spcBef>
              <a:buNone/>
            </a:pPr>
            <a:r>
              <a:rPr lang="en-US" sz="2400" dirty="0"/>
              <a:t>Compatible with ASP.NET Web Pages in </a:t>
            </a:r>
            <a:r>
              <a:rPr lang="en-US" sz="2400" dirty="0" err="1" smtClean="0"/>
              <a:t>WebMatrix</a:t>
            </a:r>
            <a:endParaRPr lang="en-US" sz="2400" dirty="0"/>
          </a:p>
        </p:txBody>
      </p:sp>
      <p:sp>
        <p:nvSpPr>
          <p:cNvPr id="5" name="Freeform 84"/>
          <p:cNvSpPr>
            <a:spLocks noEditPoints="1"/>
          </p:cNvSpPr>
          <p:nvPr/>
        </p:nvSpPr>
        <p:spPr bwMode="black">
          <a:xfrm>
            <a:off x="9643730" y="3829993"/>
            <a:ext cx="2024395" cy="2419995"/>
          </a:xfrm>
          <a:custGeom>
            <a:avLst/>
            <a:gdLst>
              <a:gd name="T0" fmla="*/ 604 w 1838"/>
              <a:gd name="T1" fmla="*/ 253 h 2192"/>
              <a:gd name="T2" fmla="*/ 1159 w 1838"/>
              <a:gd name="T3" fmla="*/ 963 h 2192"/>
              <a:gd name="T4" fmla="*/ 1105 w 1838"/>
              <a:gd name="T5" fmla="*/ 573 h 2192"/>
              <a:gd name="T6" fmla="*/ 214 w 1838"/>
              <a:gd name="T7" fmla="*/ 0 h 2192"/>
              <a:gd name="T8" fmla="*/ 1159 w 1838"/>
              <a:gd name="T9" fmla="*/ 694 h 2192"/>
              <a:gd name="T10" fmla="*/ 1088 w 1838"/>
              <a:gd name="T11" fmla="*/ 764 h 2192"/>
              <a:gd name="T12" fmla="*/ 284 w 1838"/>
              <a:gd name="T13" fmla="*/ 198 h 2192"/>
              <a:gd name="T14" fmla="*/ 214 w 1838"/>
              <a:gd name="T15" fmla="*/ 128 h 2192"/>
              <a:gd name="T16" fmla="*/ 1443 w 1838"/>
              <a:gd name="T17" fmla="*/ 262 h 2192"/>
              <a:gd name="T18" fmla="*/ 1309 w 1838"/>
              <a:gd name="T19" fmla="*/ 1063 h 2192"/>
              <a:gd name="T20" fmla="*/ 903 w 1838"/>
              <a:gd name="T21" fmla="*/ 764 h 2192"/>
              <a:gd name="T22" fmla="*/ 639 w 1838"/>
              <a:gd name="T23" fmla="*/ 952 h 2192"/>
              <a:gd name="T24" fmla="*/ 704 w 1838"/>
              <a:gd name="T25" fmla="*/ 1683 h 2192"/>
              <a:gd name="T26" fmla="*/ 767 w 1838"/>
              <a:gd name="T27" fmla="*/ 1191 h 2192"/>
              <a:gd name="T28" fmla="*/ 1683 w 1838"/>
              <a:gd name="T29" fmla="*/ 390 h 2192"/>
              <a:gd name="T30" fmla="*/ 1443 w 1838"/>
              <a:gd name="T31" fmla="*/ 134 h 2192"/>
              <a:gd name="T32" fmla="*/ 960 w 1838"/>
              <a:gd name="T33" fmla="*/ 198 h 2192"/>
              <a:gd name="T34" fmla="*/ 704 w 1838"/>
              <a:gd name="T35" fmla="*/ 1555 h 2192"/>
              <a:gd name="T36" fmla="*/ 775 w 1838"/>
              <a:gd name="T37" fmla="*/ 1484 h 2192"/>
              <a:gd name="T38" fmla="*/ 704 w 1838"/>
              <a:gd name="T39" fmla="*/ 694 h 2192"/>
              <a:gd name="T40" fmla="*/ 1631 w 1838"/>
              <a:gd name="T41" fmla="*/ 128 h 2192"/>
              <a:gd name="T42" fmla="*/ 1560 w 1838"/>
              <a:gd name="T43" fmla="*/ 198 h 2192"/>
              <a:gd name="T44" fmla="*/ 1230 w 1838"/>
              <a:gd name="T45" fmla="*/ 198 h 2192"/>
              <a:gd name="T46" fmla="*/ 1159 w 1838"/>
              <a:gd name="T47" fmla="*/ 128 h 2192"/>
              <a:gd name="T48" fmla="*/ 1823 w 1838"/>
              <a:gd name="T49" fmla="*/ 1484 h 2192"/>
              <a:gd name="T50" fmla="*/ 1553 w 1838"/>
              <a:gd name="T51" fmla="*/ 1670 h 2192"/>
              <a:gd name="T52" fmla="*/ 1362 w 1838"/>
              <a:gd name="T53" fmla="*/ 1922 h 2192"/>
              <a:gd name="T54" fmla="*/ 1177 w 1838"/>
              <a:gd name="T55" fmla="*/ 2192 h 2192"/>
              <a:gd name="T56" fmla="*/ 1639 w 1838"/>
              <a:gd name="T57" fmla="*/ 2192 h 2192"/>
              <a:gd name="T58" fmla="*/ 1177 w 1838"/>
              <a:gd name="T59" fmla="*/ 2064 h 2192"/>
              <a:gd name="T60" fmla="*/ 1247 w 1838"/>
              <a:gd name="T61" fmla="*/ 1993 h 2192"/>
              <a:gd name="T62" fmla="*/ 1695 w 1838"/>
              <a:gd name="T63" fmla="*/ 1484 h 2192"/>
              <a:gd name="T64" fmla="*/ 1624 w 1838"/>
              <a:gd name="T65" fmla="*/ 1414 h 2192"/>
              <a:gd name="T66" fmla="*/ 1639 w 1838"/>
              <a:gd name="T67" fmla="*/ 1922 h 2192"/>
              <a:gd name="T68" fmla="*/ 1133 w 1838"/>
              <a:gd name="T69" fmla="*/ 1678 h 2192"/>
              <a:gd name="T70" fmla="*/ 1177 w 1838"/>
              <a:gd name="T71" fmla="*/ 1286 h 2192"/>
              <a:gd name="T72" fmla="*/ 807 w 1838"/>
              <a:gd name="T73" fmla="*/ 1823 h 2192"/>
              <a:gd name="T74" fmla="*/ 384 w 1838"/>
              <a:gd name="T75" fmla="*/ 1922 h 2192"/>
              <a:gd name="T76" fmla="*/ 412 w 1838"/>
              <a:gd name="T77" fmla="*/ 764 h 2192"/>
              <a:gd name="T78" fmla="*/ 157 w 1838"/>
              <a:gd name="T79" fmla="*/ 955 h 2192"/>
              <a:gd name="T80" fmla="*/ 199 w 1838"/>
              <a:gd name="T81" fmla="*/ 2192 h 2192"/>
              <a:gd name="T82" fmla="*/ 704 w 1838"/>
              <a:gd name="T83" fmla="*/ 2192 h 2192"/>
              <a:gd name="T84" fmla="*/ 1133 w 1838"/>
              <a:gd name="T85" fmla="*/ 1678 h 2192"/>
              <a:gd name="T86" fmla="*/ 1177 w 1838"/>
              <a:gd name="T87" fmla="*/ 1555 h 2192"/>
              <a:gd name="T88" fmla="*/ 199 w 1838"/>
              <a:gd name="T89" fmla="*/ 2064 h 2192"/>
              <a:gd name="T90" fmla="*/ 270 w 1838"/>
              <a:gd name="T91" fmla="*/ 1993 h 2192"/>
              <a:gd name="T92" fmla="*/ 143 w 1838"/>
              <a:gd name="T93" fmla="*/ 764 h 2192"/>
              <a:gd name="T94" fmla="*/ 214 w 1838"/>
              <a:gd name="T95" fmla="*/ 835 h 2192"/>
              <a:gd name="T96" fmla="*/ 704 w 1838"/>
              <a:gd name="T97" fmla="*/ 1922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38" h="2192">
                <a:moveTo>
                  <a:pt x="214" y="397"/>
                </a:moveTo>
                <a:cubicBezTo>
                  <a:pt x="304" y="397"/>
                  <a:pt x="381" y="336"/>
                  <a:pt x="405" y="253"/>
                </a:cubicBezTo>
                <a:cubicBezTo>
                  <a:pt x="604" y="253"/>
                  <a:pt x="604" y="253"/>
                  <a:pt x="604" y="253"/>
                </a:cubicBezTo>
                <a:cubicBezTo>
                  <a:pt x="998" y="647"/>
                  <a:pt x="998" y="647"/>
                  <a:pt x="998" y="647"/>
                </a:cubicBezTo>
                <a:cubicBezTo>
                  <a:pt x="974" y="680"/>
                  <a:pt x="960" y="720"/>
                  <a:pt x="960" y="764"/>
                </a:cubicBezTo>
                <a:cubicBezTo>
                  <a:pt x="960" y="874"/>
                  <a:pt x="1049" y="963"/>
                  <a:pt x="1159" y="963"/>
                </a:cubicBezTo>
                <a:cubicBezTo>
                  <a:pt x="1268" y="963"/>
                  <a:pt x="1358" y="874"/>
                  <a:pt x="1358" y="764"/>
                </a:cubicBezTo>
                <a:cubicBezTo>
                  <a:pt x="1358" y="655"/>
                  <a:pt x="1268" y="566"/>
                  <a:pt x="1159" y="566"/>
                </a:cubicBezTo>
                <a:cubicBezTo>
                  <a:pt x="1140" y="566"/>
                  <a:pt x="1122" y="568"/>
                  <a:pt x="1105" y="573"/>
                </a:cubicBezTo>
                <a:cubicBezTo>
                  <a:pt x="657" y="125"/>
                  <a:pt x="657" y="125"/>
                  <a:pt x="657" y="125"/>
                </a:cubicBezTo>
                <a:cubicBezTo>
                  <a:pt x="398" y="125"/>
                  <a:pt x="398" y="125"/>
                  <a:pt x="398" y="125"/>
                </a:cubicBezTo>
                <a:cubicBezTo>
                  <a:pt x="369" y="51"/>
                  <a:pt x="297" y="0"/>
                  <a:pt x="214" y="0"/>
                </a:cubicBezTo>
                <a:cubicBezTo>
                  <a:pt x="104" y="0"/>
                  <a:pt x="15" y="89"/>
                  <a:pt x="15" y="198"/>
                </a:cubicBezTo>
                <a:cubicBezTo>
                  <a:pt x="15" y="308"/>
                  <a:pt x="104" y="397"/>
                  <a:pt x="214" y="397"/>
                </a:cubicBezTo>
                <a:close/>
                <a:moveTo>
                  <a:pt x="1159" y="694"/>
                </a:moveTo>
                <a:cubicBezTo>
                  <a:pt x="1198" y="694"/>
                  <a:pt x="1230" y="725"/>
                  <a:pt x="1230" y="764"/>
                </a:cubicBezTo>
                <a:cubicBezTo>
                  <a:pt x="1230" y="803"/>
                  <a:pt x="1198" y="835"/>
                  <a:pt x="1159" y="835"/>
                </a:cubicBezTo>
                <a:cubicBezTo>
                  <a:pt x="1120" y="835"/>
                  <a:pt x="1088" y="803"/>
                  <a:pt x="1088" y="764"/>
                </a:cubicBezTo>
                <a:cubicBezTo>
                  <a:pt x="1088" y="725"/>
                  <a:pt x="1120" y="694"/>
                  <a:pt x="1159" y="694"/>
                </a:cubicBezTo>
                <a:close/>
                <a:moveTo>
                  <a:pt x="214" y="128"/>
                </a:moveTo>
                <a:cubicBezTo>
                  <a:pt x="253" y="128"/>
                  <a:pt x="284" y="159"/>
                  <a:pt x="284" y="198"/>
                </a:cubicBezTo>
                <a:cubicBezTo>
                  <a:pt x="284" y="237"/>
                  <a:pt x="253" y="269"/>
                  <a:pt x="214" y="269"/>
                </a:cubicBezTo>
                <a:cubicBezTo>
                  <a:pt x="175" y="269"/>
                  <a:pt x="143" y="237"/>
                  <a:pt x="143" y="198"/>
                </a:cubicBezTo>
                <a:cubicBezTo>
                  <a:pt x="143" y="159"/>
                  <a:pt x="175" y="128"/>
                  <a:pt x="214" y="128"/>
                </a:cubicBezTo>
                <a:close/>
                <a:moveTo>
                  <a:pt x="1159" y="397"/>
                </a:moveTo>
                <a:cubicBezTo>
                  <a:pt x="1246" y="397"/>
                  <a:pt x="1320" y="341"/>
                  <a:pt x="1347" y="262"/>
                </a:cubicBezTo>
                <a:cubicBezTo>
                  <a:pt x="1443" y="262"/>
                  <a:pt x="1443" y="262"/>
                  <a:pt x="1443" y="262"/>
                </a:cubicBezTo>
                <a:cubicBezTo>
                  <a:pt x="1461" y="317"/>
                  <a:pt x="1503" y="360"/>
                  <a:pt x="1555" y="382"/>
                </a:cubicBezTo>
                <a:cubicBezTo>
                  <a:pt x="1555" y="817"/>
                  <a:pt x="1555" y="817"/>
                  <a:pt x="1555" y="817"/>
                </a:cubicBezTo>
                <a:cubicBezTo>
                  <a:pt x="1309" y="1063"/>
                  <a:pt x="1309" y="1063"/>
                  <a:pt x="1309" y="1063"/>
                </a:cubicBezTo>
                <a:cubicBezTo>
                  <a:pt x="767" y="1063"/>
                  <a:pt x="767" y="1063"/>
                  <a:pt x="767" y="1063"/>
                </a:cubicBezTo>
                <a:cubicBezTo>
                  <a:pt x="767" y="953"/>
                  <a:pt x="767" y="953"/>
                  <a:pt x="767" y="953"/>
                </a:cubicBezTo>
                <a:cubicBezTo>
                  <a:pt x="846" y="927"/>
                  <a:pt x="903" y="852"/>
                  <a:pt x="903" y="764"/>
                </a:cubicBezTo>
                <a:cubicBezTo>
                  <a:pt x="903" y="655"/>
                  <a:pt x="814" y="566"/>
                  <a:pt x="704" y="566"/>
                </a:cubicBezTo>
                <a:cubicBezTo>
                  <a:pt x="595" y="566"/>
                  <a:pt x="506" y="655"/>
                  <a:pt x="506" y="764"/>
                </a:cubicBezTo>
                <a:cubicBezTo>
                  <a:pt x="506" y="851"/>
                  <a:pt x="561" y="925"/>
                  <a:pt x="639" y="952"/>
                </a:cubicBezTo>
                <a:cubicBezTo>
                  <a:pt x="639" y="1297"/>
                  <a:pt x="639" y="1297"/>
                  <a:pt x="639" y="1297"/>
                </a:cubicBezTo>
                <a:cubicBezTo>
                  <a:pt x="561" y="1324"/>
                  <a:pt x="506" y="1398"/>
                  <a:pt x="506" y="1484"/>
                </a:cubicBezTo>
                <a:cubicBezTo>
                  <a:pt x="506" y="1594"/>
                  <a:pt x="595" y="1683"/>
                  <a:pt x="704" y="1683"/>
                </a:cubicBezTo>
                <a:cubicBezTo>
                  <a:pt x="814" y="1683"/>
                  <a:pt x="903" y="1594"/>
                  <a:pt x="903" y="1484"/>
                </a:cubicBezTo>
                <a:cubicBezTo>
                  <a:pt x="903" y="1397"/>
                  <a:pt x="846" y="1322"/>
                  <a:pt x="767" y="1296"/>
                </a:cubicBezTo>
                <a:cubicBezTo>
                  <a:pt x="767" y="1191"/>
                  <a:pt x="767" y="1191"/>
                  <a:pt x="767" y="1191"/>
                </a:cubicBezTo>
                <a:cubicBezTo>
                  <a:pt x="1362" y="1191"/>
                  <a:pt x="1362" y="1191"/>
                  <a:pt x="1362" y="1191"/>
                </a:cubicBezTo>
                <a:cubicBezTo>
                  <a:pt x="1683" y="870"/>
                  <a:pt x="1683" y="870"/>
                  <a:pt x="1683" y="870"/>
                </a:cubicBezTo>
                <a:cubicBezTo>
                  <a:pt x="1683" y="390"/>
                  <a:pt x="1683" y="390"/>
                  <a:pt x="1683" y="390"/>
                </a:cubicBezTo>
                <a:cubicBezTo>
                  <a:pt x="1768" y="367"/>
                  <a:pt x="1830" y="290"/>
                  <a:pt x="1830" y="198"/>
                </a:cubicBezTo>
                <a:cubicBezTo>
                  <a:pt x="1830" y="89"/>
                  <a:pt x="1740" y="0"/>
                  <a:pt x="1631" y="0"/>
                </a:cubicBezTo>
                <a:cubicBezTo>
                  <a:pt x="1544" y="0"/>
                  <a:pt x="1469" y="56"/>
                  <a:pt x="1443" y="134"/>
                </a:cubicBezTo>
                <a:cubicBezTo>
                  <a:pt x="1347" y="134"/>
                  <a:pt x="1347" y="134"/>
                  <a:pt x="1347" y="134"/>
                </a:cubicBezTo>
                <a:cubicBezTo>
                  <a:pt x="1320" y="56"/>
                  <a:pt x="1246" y="0"/>
                  <a:pt x="1159" y="0"/>
                </a:cubicBezTo>
                <a:cubicBezTo>
                  <a:pt x="1049" y="0"/>
                  <a:pt x="960" y="89"/>
                  <a:pt x="960" y="198"/>
                </a:cubicBezTo>
                <a:cubicBezTo>
                  <a:pt x="960" y="308"/>
                  <a:pt x="1049" y="397"/>
                  <a:pt x="1159" y="397"/>
                </a:cubicBezTo>
                <a:close/>
                <a:moveTo>
                  <a:pt x="775" y="1484"/>
                </a:moveTo>
                <a:cubicBezTo>
                  <a:pt x="775" y="1523"/>
                  <a:pt x="743" y="1555"/>
                  <a:pt x="704" y="1555"/>
                </a:cubicBezTo>
                <a:cubicBezTo>
                  <a:pt x="665" y="1555"/>
                  <a:pt x="634" y="1523"/>
                  <a:pt x="634" y="1484"/>
                </a:cubicBezTo>
                <a:cubicBezTo>
                  <a:pt x="634" y="1445"/>
                  <a:pt x="665" y="1414"/>
                  <a:pt x="704" y="1414"/>
                </a:cubicBezTo>
                <a:cubicBezTo>
                  <a:pt x="743" y="1414"/>
                  <a:pt x="775" y="1445"/>
                  <a:pt x="775" y="1484"/>
                </a:cubicBezTo>
                <a:close/>
                <a:moveTo>
                  <a:pt x="704" y="835"/>
                </a:moveTo>
                <a:cubicBezTo>
                  <a:pt x="665" y="835"/>
                  <a:pt x="634" y="803"/>
                  <a:pt x="634" y="764"/>
                </a:cubicBezTo>
                <a:cubicBezTo>
                  <a:pt x="634" y="725"/>
                  <a:pt x="665" y="694"/>
                  <a:pt x="704" y="694"/>
                </a:cubicBezTo>
                <a:cubicBezTo>
                  <a:pt x="743" y="694"/>
                  <a:pt x="775" y="725"/>
                  <a:pt x="775" y="764"/>
                </a:cubicBezTo>
                <a:cubicBezTo>
                  <a:pt x="775" y="803"/>
                  <a:pt x="743" y="835"/>
                  <a:pt x="704" y="835"/>
                </a:cubicBezTo>
                <a:close/>
                <a:moveTo>
                  <a:pt x="1631" y="128"/>
                </a:moveTo>
                <a:cubicBezTo>
                  <a:pt x="1670" y="128"/>
                  <a:pt x="1702" y="159"/>
                  <a:pt x="1702" y="198"/>
                </a:cubicBezTo>
                <a:cubicBezTo>
                  <a:pt x="1702" y="237"/>
                  <a:pt x="1670" y="269"/>
                  <a:pt x="1631" y="269"/>
                </a:cubicBezTo>
                <a:cubicBezTo>
                  <a:pt x="1592" y="269"/>
                  <a:pt x="1560" y="237"/>
                  <a:pt x="1560" y="198"/>
                </a:cubicBezTo>
                <a:cubicBezTo>
                  <a:pt x="1560" y="159"/>
                  <a:pt x="1592" y="128"/>
                  <a:pt x="1631" y="128"/>
                </a:cubicBezTo>
                <a:close/>
                <a:moveTo>
                  <a:pt x="1159" y="128"/>
                </a:moveTo>
                <a:cubicBezTo>
                  <a:pt x="1198" y="128"/>
                  <a:pt x="1230" y="159"/>
                  <a:pt x="1230" y="198"/>
                </a:cubicBezTo>
                <a:cubicBezTo>
                  <a:pt x="1230" y="237"/>
                  <a:pt x="1198" y="269"/>
                  <a:pt x="1159" y="269"/>
                </a:cubicBezTo>
                <a:cubicBezTo>
                  <a:pt x="1120" y="269"/>
                  <a:pt x="1088" y="237"/>
                  <a:pt x="1088" y="198"/>
                </a:cubicBezTo>
                <a:cubicBezTo>
                  <a:pt x="1088" y="159"/>
                  <a:pt x="1120" y="128"/>
                  <a:pt x="1159" y="128"/>
                </a:cubicBezTo>
                <a:close/>
                <a:moveTo>
                  <a:pt x="1681" y="1799"/>
                </a:moveTo>
                <a:cubicBezTo>
                  <a:pt x="1681" y="1675"/>
                  <a:pt x="1681" y="1675"/>
                  <a:pt x="1681" y="1675"/>
                </a:cubicBezTo>
                <a:cubicBezTo>
                  <a:pt x="1763" y="1650"/>
                  <a:pt x="1823" y="1574"/>
                  <a:pt x="1823" y="1484"/>
                </a:cubicBezTo>
                <a:cubicBezTo>
                  <a:pt x="1823" y="1375"/>
                  <a:pt x="1734" y="1286"/>
                  <a:pt x="1624" y="1286"/>
                </a:cubicBezTo>
                <a:cubicBezTo>
                  <a:pt x="1514" y="1286"/>
                  <a:pt x="1425" y="1375"/>
                  <a:pt x="1425" y="1484"/>
                </a:cubicBezTo>
                <a:cubicBezTo>
                  <a:pt x="1425" y="1569"/>
                  <a:pt x="1478" y="1641"/>
                  <a:pt x="1553" y="1670"/>
                </a:cubicBezTo>
                <a:cubicBezTo>
                  <a:pt x="1553" y="1814"/>
                  <a:pt x="1553" y="1814"/>
                  <a:pt x="1553" y="1814"/>
                </a:cubicBezTo>
                <a:cubicBezTo>
                  <a:pt x="1507" y="1836"/>
                  <a:pt x="1472" y="1874"/>
                  <a:pt x="1453" y="1922"/>
                </a:cubicBezTo>
                <a:cubicBezTo>
                  <a:pt x="1362" y="1922"/>
                  <a:pt x="1362" y="1922"/>
                  <a:pt x="1362" y="1922"/>
                </a:cubicBezTo>
                <a:cubicBezTo>
                  <a:pt x="1333" y="1847"/>
                  <a:pt x="1261" y="1794"/>
                  <a:pt x="1177" y="1794"/>
                </a:cubicBezTo>
                <a:cubicBezTo>
                  <a:pt x="1067" y="1794"/>
                  <a:pt x="978" y="1883"/>
                  <a:pt x="978" y="1993"/>
                </a:cubicBezTo>
                <a:cubicBezTo>
                  <a:pt x="978" y="2103"/>
                  <a:pt x="1067" y="2192"/>
                  <a:pt x="1177" y="2192"/>
                </a:cubicBezTo>
                <a:cubicBezTo>
                  <a:pt x="1266" y="2192"/>
                  <a:pt x="1343" y="2132"/>
                  <a:pt x="1367" y="2050"/>
                </a:cubicBezTo>
                <a:cubicBezTo>
                  <a:pt x="1448" y="2050"/>
                  <a:pt x="1448" y="2050"/>
                  <a:pt x="1448" y="2050"/>
                </a:cubicBezTo>
                <a:cubicBezTo>
                  <a:pt x="1473" y="2132"/>
                  <a:pt x="1549" y="2192"/>
                  <a:pt x="1639" y="2192"/>
                </a:cubicBezTo>
                <a:cubicBezTo>
                  <a:pt x="1748" y="2192"/>
                  <a:pt x="1838" y="2103"/>
                  <a:pt x="1838" y="1993"/>
                </a:cubicBezTo>
                <a:cubicBezTo>
                  <a:pt x="1838" y="1898"/>
                  <a:pt x="1770" y="1818"/>
                  <a:pt x="1681" y="1799"/>
                </a:cubicBezTo>
                <a:close/>
                <a:moveTo>
                  <a:pt x="1177" y="2064"/>
                </a:moveTo>
                <a:cubicBezTo>
                  <a:pt x="1138" y="2064"/>
                  <a:pt x="1106" y="2032"/>
                  <a:pt x="1106" y="1993"/>
                </a:cubicBezTo>
                <a:cubicBezTo>
                  <a:pt x="1106" y="1954"/>
                  <a:pt x="1138" y="1922"/>
                  <a:pt x="1177" y="1922"/>
                </a:cubicBezTo>
                <a:cubicBezTo>
                  <a:pt x="1216" y="1922"/>
                  <a:pt x="1247" y="1954"/>
                  <a:pt x="1247" y="1993"/>
                </a:cubicBezTo>
                <a:cubicBezTo>
                  <a:pt x="1247" y="2032"/>
                  <a:pt x="1216" y="2064"/>
                  <a:pt x="1177" y="2064"/>
                </a:cubicBezTo>
                <a:close/>
                <a:moveTo>
                  <a:pt x="1624" y="1414"/>
                </a:moveTo>
                <a:cubicBezTo>
                  <a:pt x="1663" y="1414"/>
                  <a:pt x="1695" y="1445"/>
                  <a:pt x="1695" y="1484"/>
                </a:cubicBezTo>
                <a:cubicBezTo>
                  <a:pt x="1695" y="1523"/>
                  <a:pt x="1663" y="1555"/>
                  <a:pt x="1624" y="1555"/>
                </a:cubicBezTo>
                <a:cubicBezTo>
                  <a:pt x="1585" y="1555"/>
                  <a:pt x="1553" y="1523"/>
                  <a:pt x="1553" y="1484"/>
                </a:cubicBezTo>
                <a:cubicBezTo>
                  <a:pt x="1553" y="1445"/>
                  <a:pt x="1585" y="1414"/>
                  <a:pt x="1624" y="1414"/>
                </a:cubicBezTo>
                <a:close/>
                <a:moveTo>
                  <a:pt x="1639" y="2064"/>
                </a:moveTo>
                <a:cubicBezTo>
                  <a:pt x="1600" y="2064"/>
                  <a:pt x="1568" y="2032"/>
                  <a:pt x="1568" y="1993"/>
                </a:cubicBezTo>
                <a:cubicBezTo>
                  <a:pt x="1568" y="1954"/>
                  <a:pt x="1600" y="1922"/>
                  <a:pt x="1639" y="1922"/>
                </a:cubicBezTo>
                <a:cubicBezTo>
                  <a:pt x="1678" y="1922"/>
                  <a:pt x="1710" y="1954"/>
                  <a:pt x="1710" y="1993"/>
                </a:cubicBezTo>
                <a:cubicBezTo>
                  <a:pt x="1710" y="2032"/>
                  <a:pt x="1678" y="2064"/>
                  <a:pt x="1639" y="2064"/>
                </a:cubicBezTo>
                <a:close/>
                <a:moveTo>
                  <a:pt x="1133" y="1678"/>
                </a:moveTo>
                <a:cubicBezTo>
                  <a:pt x="1147" y="1681"/>
                  <a:pt x="1162" y="1683"/>
                  <a:pt x="1177" y="1683"/>
                </a:cubicBezTo>
                <a:cubicBezTo>
                  <a:pt x="1286" y="1683"/>
                  <a:pt x="1375" y="1594"/>
                  <a:pt x="1375" y="1484"/>
                </a:cubicBezTo>
                <a:cubicBezTo>
                  <a:pt x="1375" y="1375"/>
                  <a:pt x="1286" y="1286"/>
                  <a:pt x="1177" y="1286"/>
                </a:cubicBezTo>
                <a:cubicBezTo>
                  <a:pt x="1067" y="1286"/>
                  <a:pt x="978" y="1375"/>
                  <a:pt x="978" y="1484"/>
                </a:cubicBezTo>
                <a:cubicBezTo>
                  <a:pt x="978" y="1531"/>
                  <a:pt x="994" y="1575"/>
                  <a:pt x="1022" y="1609"/>
                </a:cubicBezTo>
                <a:cubicBezTo>
                  <a:pt x="807" y="1823"/>
                  <a:pt x="807" y="1823"/>
                  <a:pt x="807" y="1823"/>
                </a:cubicBezTo>
                <a:cubicBezTo>
                  <a:pt x="777" y="1805"/>
                  <a:pt x="742" y="1794"/>
                  <a:pt x="704" y="1794"/>
                </a:cubicBezTo>
                <a:cubicBezTo>
                  <a:pt x="620" y="1794"/>
                  <a:pt x="548" y="1847"/>
                  <a:pt x="519" y="1922"/>
                </a:cubicBezTo>
                <a:cubicBezTo>
                  <a:pt x="384" y="1922"/>
                  <a:pt x="384" y="1922"/>
                  <a:pt x="384" y="1922"/>
                </a:cubicBezTo>
                <a:cubicBezTo>
                  <a:pt x="366" y="1874"/>
                  <a:pt x="330" y="1836"/>
                  <a:pt x="285" y="1814"/>
                </a:cubicBezTo>
                <a:cubicBezTo>
                  <a:pt x="285" y="950"/>
                  <a:pt x="285" y="950"/>
                  <a:pt x="285" y="950"/>
                </a:cubicBezTo>
                <a:cubicBezTo>
                  <a:pt x="359" y="921"/>
                  <a:pt x="412" y="849"/>
                  <a:pt x="412" y="764"/>
                </a:cubicBezTo>
                <a:cubicBezTo>
                  <a:pt x="412" y="655"/>
                  <a:pt x="323" y="566"/>
                  <a:pt x="214" y="566"/>
                </a:cubicBezTo>
                <a:cubicBezTo>
                  <a:pt x="104" y="566"/>
                  <a:pt x="15" y="655"/>
                  <a:pt x="15" y="764"/>
                </a:cubicBezTo>
                <a:cubicBezTo>
                  <a:pt x="15" y="854"/>
                  <a:pt x="75" y="930"/>
                  <a:pt x="157" y="955"/>
                </a:cubicBezTo>
                <a:cubicBezTo>
                  <a:pt x="157" y="1799"/>
                  <a:pt x="157" y="1799"/>
                  <a:pt x="157" y="1799"/>
                </a:cubicBezTo>
                <a:cubicBezTo>
                  <a:pt x="67" y="1818"/>
                  <a:pt x="0" y="1898"/>
                  <a:pt x="0" y="1993"/>
                </a:cubicBezTo>
                <a:cubicBezTo>
                  <a:pt x="0" y="2103"/>
                  <a:pt x="89" y="2192"/>
                  <a:pt x="199" y="2192"/>
                </a:cubicBezTo>
                <a:cubicBezTo>
                  <a:pt x="289" y="2192"/>
                  <a:pt x="365" y="2132"/>
                  <a:pt x="389" y="2050"/>
                </a:cubicBezTo>
                <a:cubicBezTo>
                  <a:pt x="514" y="2050"/>
                  <a:pt x="514" y="2050"/>
                  <a:pt x="514" y="2050"/>
                </a:cubicBezTo>
                <a:cubicBezTo>
                  <a:pt x="538" y="2132"/>
                  <a:pt x="615" y="2192"/>
                  <a:pt x="704" y="2192"/>
                </a:cubicBezTo>
                <a:cubicBezTo>
                  <a:pt x="814" y="2192"/>
                  <a:pt x="903" y="2103"/>
                  <a:pt x="903" y="1993"/>
                </a:cubicBezTo>
                <a:cubicBezTo>
                  <a:pt x="903" y="1968"/>
                  <a:pt x="898" y="1944"/>
                  <a:pt x="890" y="1922"/>
                </a:cubicBezTo>
                <a:lnTo>
                  <a:pt x="1133" y="1678"/>
                </a:lnTo>
                <a:close/>
                <a:moveTo>
                  <a:pt x="1177" y="1414"/>
                </a:moveTo>
                <a:cubicBezTo>
                  <a:pt x="1216" y="1414"/>
                  <a:pt x="1247" y="1445"/>
                  <a:pt x="1247" y="1484"/>
                </a:cubicBezTo>
                <a:cubicBezTo>
                  <a:pt x="1247" y="1523"/>
                  <a:pt x="1216" y="1555"/>
                  <a:pt x="1177" y="1555"/>
                </a:cubicBezTo>
                <a:cubicBezTo>
                  <a:pt x="1138" y="1555"/>
                  <a:pt x="1106" y="1523"/>
                  <a:pt x="1106" y="1484"/>
                </a:cubicBezTo>
                <a:cubicBezTo>
                  <a:pt x="1106" y="1445"/>
                  <a:pt x="1138" y="1414"/>
                  <a:pt x="1177" y="1414"/>
                </a:cubicBezTo>
                <a:close/>
                <a:moveTo>
                  <a:pt x="199" y="2064"/>
                </a:moveTo>
                <a:cubicBezTo>
                  <a:pt x="160" y="2064"/>
                  <a:pt x="128" y="2032"/>
                  <a:pt x="128" y="1993"/>
                </a:cubicBezTo>
                <a:cubicBezTo>
                  <a:pt x="128" y="1954"/>
                  <a:pt x="160" y="1922"/>
                  <a:pt x="199" y="1922"/>
                </a:cubicBezTo>
                <a:cubicBezTo>
                  <a:pt x="238" y="1922"/>
                  <a:pt x="270" y="1954"/>
                  <a:pt x="270" y="1993"/>
                </a:cubicBezTo>
                <a:cubicBezTo>
                  <a:pt x="270" y="2032"/>
                  <a:pt x="238" y="2064"/>
                  <a:pt x="199" y="2064"/>
                </a:cubicBezTo>
                <a:close/>
                <a:moveTo>
                  <a:pt x="214" y="835"/>
                </a:moveTo>
                <a:cubicBezTo>
                  <a:pt x="175" y="835"/>
                  <a:pt x="143" y="803"/>
                  <a:pt x="143" y="764"/>
                </a:cubicBezTo>
                <a:cubicBezTo>
                  <a:pt x="143" y="725"/>
                  <a:pt x="175" y="694"/>
                  <a:pt x="214" y="694"/>
                </a:cubicBezTo>
                <a:cubicBezTo>
                  <a:pt x="253" y="694"/>
                  <a:pt x="284" y="725"/>
                  <a:pt x="284" y="764"/>
                </a:cubicBezTo>
                <a:cubicBezTo>
                  <a:pt x="284" y="803"/>
                  <a:pt x="253" y="835"/>
                  <a:pt x="214" y="835"/>
                </a:cubicBezTo>
                <a:close/>
                <a:moveTo>
                  <a:pt x="704" y="2064"/>
                </a:moveTo>
                <a:cubicBezTo>
                  <a:pt x="665" y="2064"/>
                  <a:pt x="634" y="2032"/>
                  <a:pt x="634" y="1993"/>
                </a:cubicBezTo>
                <a:cubicBezTo>
                  <a:pt x="634" y="1954"/>
                  <a:pt x="665" y="1922"/>
                  <a:pt x="704" y="1922"/>
                </a:cubicBezTo>
                <a:cubicBezTo>
                  <a:pt x="743" y="1922"/>
                  <a:pt x="775" y="1954"/>
                  <a:pt x="775" y="1993"/>
                </a:cubicBezTo>
                <a:cubicBezTo>
                  <a:pt x="775" y="2032"/>
                  <a:pt x="743" y="2064"/>
                  <a:pt x="704" y="2064"/>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4244971863"/>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bwMode="auto">
          <a:xfrm>
            <a:off x="-2" y="4834296"/>
            <a:ext cx="12188825" cy="116955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5" name="Rectangle 14"/>
          <p:cNvSpPr/>
          <p:nvPr/>
        </p:nvSpPr>
        <p:spPr bwMode="auto">
          <a:xfrm>
            <a:off x="-1" y="3264873"/>
            <a:ext cx="12188825" cy="1399705"/>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0" y="1698670"/>
            <a:ext cx="12188825" cy="1381775"/>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Move From Code to Markup Easily with Razor</a:t>
            </a:r>
            <a:endParaRPr lang="en-US" sz="4800" dirty="0"/>
          </a:p>
        </p:txBody>
      </p:sp>
      <p:sp>
        <p:nvSpPr>
          <p:cNvPr id="5" name="TextBox 4"/>
          <p:cNvSpPr txBox="1"/>
          <p:nvPr/>
        </p:nvSpPr>
        <p:spPr>
          <a:xfrm>
            <a:off x="5130025" y="1695450"/>
            <a:ext cx="5686397" cy="1384995"/>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smtClean="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var</a:t>
            </a:r>
            <a:r>
              <a:rPr lang="en-US" sz="1400" dirty="0" smtClean="0">
                <a:solidFill>
                  <a:schemeClr val="lt1">
                    <a:alpha val="99000"/>
                  </a:schemeClr>
                </a:solidFill>
                <a:latin typeface="Consolas" pitchFamily="49" charset="0"/>
                <a:cs typeface="Consolas" pitchFamily="49" charset="0"/>
              </a:rPr>
              <a:t> name = “John Doe”;</a:t>
            </a:r>
          </a:p>
          <a:p>
            <a:r>
              <a:rPr lang="en-US" sz="1400" dirty="0" smtClean="0">
                <a:solidFill>
                  <a:schemeClr val="lt1">
                    <a:alpha val="99000"/>
                  </a:schemeClr>
                </a:solidFill>
                <a:latin typeface="Consolas" pitchFamily="49" charset="0"/>
                <a:cs typeface="Consolas" pitchFamily="49" charset="0"/>
              </a:rPr>
              <a:t>   &lt;div&gt;</a:t>
            </a:r>
          </a:p>
          <a:p>
            <a:r>
              <a:rPr lang="en-US" sz="1400" dirty="0" smtClean="0">
                <a:solidFill>
                  <a:schemeClr val="lt1">
                    <a:alpha val="99000"/>
                  </a:schemeClr>
                </a:solidFill>
                <a:latin typeface="Consolas" pitchFamily="49" charset="0"/>
                <a:cs typeface="Consolas" pitchFamily="49" charset="0"/>
              </a:rPr>
              <a:t>     Your name: @name</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&lt;/div&gt;</a:t>
            </a:r>
          </a:p>
          <a:p>
            <a:r>
              <a:rPr lang="en-US" sz="1400" dirty="0" smtClean="0">
                <a:solidFill>
                  <a:schemeClr val="lt1">
                    <a:alpha val="99000"/>
                  </a:schemeClr>
                </a:solidFill>
                <a:latin typeface="Consolas" pitchFamily="49" charset="0"/>
                <a:cs typeface="Consolas" pitchFamily="49" charset="0"/>
              </a:rPr>
              <a:t>}</a:t>
            </a:r>
          </a:p>
        </p:txBody>
      </p:sp>
      <p:sp>
        <p:nvSpPr>
          <p:cNvPr id="6" name="TextBox 5"/>
          <p:cNvSpPr txBox="1"/>
          <p:nvPr/>
        </p:nvSpPr>
        <p:spPr>
          <a:xfrm>
            <a:off x="5127342" y="4834296"/>
            <a:ext cx="5689082"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smtClean="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var</a:t>
            </a:r>
            <a:r>
              <a:rPr lang="en-US" sz="1400" dirty="0" smtClean="0">
                <a:solidFill>
                  <a:schemeClr val="lt1">
                    <a:alpha val="99000"/>
                  </a:schemeClr>
                </a:solidFill>
                <a:latin typeface="Consolas" pitchFamily="49" charset="0"/>
                <a:cs typeface="Consolas" pitchFamily="49" charset="0"/>
              </a:rPr>
              <a:t> name = “John Doe”;</a:t>
            </a:r>
          </a:p>
          <a:p>
            <a:r>
              <a:rPr lang="en-US" sz="1400" dirty="0" smtClean="0">
                <a:solidFill>
                  <a:schemeClr val="lt1">
                    <a:alpha val="99000"/>
                  </a:schemeClr>
                </a:solidFill>
                <a:latin typeface="Consolas" pitchFamily="49" charset="0"/>
                <a:cs typeface="Consolas" pitchFamily="49" charset="0"/>
              </a:rPr>
              <a:t>   @: Your name: @name</a:t>
            </a:r>
          </a:p>
          <a:p>
            <a:endParaRPr lang="en-US" sz="1400" dirty="0" smtClean="0">
              <a:solidFill>
                <a:schemeClr val="lt1">
                  <a:alpha val="99000"/>
                </a:schemeClr>
              </a:solidFill>
              <a:latin typeface="Consolas" pitchFamily="49" charset="0"/>
              <a:cs typeface="Consolas" pitchFamily="49" charset="0"/>
            </a:endParaRPr>
          </a:p>
          <a:p>
            <a:r>
              <a:rPr lang="en-US" sz="1400" dirty="0" smtClean="0">
                <a:solidFill>
                  <a:schemeClr val="lt1">
                    <a:alpha val="99000"/>
                  </a:schemeClr>
                </a:solidFill>
                <a:latin typeface="Consolas" pitchFamily="49" charset="0"/>
                <a:cs typeface="Consolas" pitchFamily="49" charset="0"/>
              </a:rPr>
              <a:t>}</a:t>
            </a:r>
          </a:p>
        </p:txBody>
      </p:sp>
      <p:sp>
        <p:nvSpPr>
          <p:cNvPr id="7" name="Rectangle 6"/>
          <p:cNvSpPr/>
          <p:nvPr/>
        </p:nvSpPr>
        <p:spPr>
          <a:xfrm>
            <a:off x="435426" y="4834296"/>
            <a:ext cx="4608230" cy="1077218"/>
          </a:xfrm>
          <a:prstGeom prst="rect">
            <a:avLst/>
          </a:prstGeom>
        </p:spPr>
        <p:txBody>
          <a:bodyPr wrap="square">
            <a:spAutoFit/>
          </a:bodyPr>
          <a:lstStyle/>
          <a:p>
            <a:r>
              <a:rPr lang="en-US" sz="4000" dirty="0">
                <a:solidFill>
                  <a:schemeClr val="accent2">
                    <a:alpha val="99000"/>
                  </a:schemeClr>
                </a:solidFill>
                <a:latin typeface="Segoe UI Light" pitchFamily="34" charset="0"/>
              </a:rPr>
              <a:t>Option 3:</a:t>
            </a:r>
          </a:p>
          <a:p>
            <a:r>
              <a:rPr lang="en-US" dirty="0">
                <a:solidFill>
                  <a:schemeClr val="tx2">
                    <a:alpha val="99000"/>
                  </a:schemeClr>
                </a:solidFill>
                <a:latin typeface="Segoe UI Light" pitchFamily="34" charset="0"/>
              </a:rPr>
              <a:t>Single line of </a:t>
            </a:r>
            <a:r>
              <a:rPr lang="en-US" dirty="0" smtClean="0">
                <a:solidFill>
                  <a:schemeClr val="tx2">
                    <a:alpha val="99000"/>
                  </a:schemeClr>
                </a:solidFill>
                <a:latin typeface="Segoe UI Light" pitchFamily="34" charset="0"/>
              </a:rPr>
              <a:t>output in </a:t>
            </a:r>
            <a:r>
              <a:rPr lang="en-US" dirty="0">
                <a:solidFill>
                  <a:schemeClr val="tx2">
                    <a:alpha val="99000"/>
                  </a:schemeClr>
                </a:solidFill>
                <a:latin typeface="Segoe UI Light" pitchFamily="34" charset="0"/>
              </a:rPr>
              <a:t>markup</a:t>
            </a:r>
          </a:p>
        </p:txBody>
      </p:sp>
      <p:sp>
        <p:nvSpPr>
          <p:cNvPr id="8" name="Rectangle 7"/>
          <p:cNvSpPr/>
          <p:nvPr/>
        </p:nvSpPr>
        <p:spPr>
          <a:xfrm>
            <a:off x="433839" y="1698670"/>
            <a:ext cx="2202847" cy="1077218"/>
          </a:xfrm>
          <a:prstGeom prst="rect">
            <a:avLst/>
          </a:prstGeom>
        </p:spPr>
        <p:txBody>
          <a:bodyPr wrap="none">
            <a:spAutoFit/>
          </a:bodyPr>
          <a:lstStyle/>
          <a:p>
            <a:r>
              <a:rPr lang="en-US" sz="4000" dirty="0">
                <a:solidFill>
                  <a:schemeClr val="accent2">
                    <a:alpha val="99000"/>
                  </a:schemeClr>
                </a:solidFill>
                <a:latin typeface="Segoe UI Light" pitchFamily="34" charset="0"/>
              </a:rPr>
              <a:t>Option 1:</a:t>
            </a:r>
          </a:p>
          <a:p>
            <a:r>
              <a:rPr lang="en-US" dirty="0">
                <a:solidFill>
                  <a:schemeClr val="tx2">
                    <a:alpha val="99000"/>
                  </a:schemeClr>
                </a:solidFill>
                <a:latin typeface="Segoe UI Light" pitchFamily="34" charset="0"/>
              </a:rPr>
              <a:t>HTML Block</a:t>
            </a:r>
          </a:p>
        </p:txBody>
      </p:sp>
      <p:sp>
        <p:nvSpPr>
          <p:cNvPr id="9" name="TextBox 8"/>
          <p:cNvSpPr txBox="1"/>
          <p:nvPr/>
        </p:nvSpPr>
        <p:spPr>
          <a:xfrm>
            <a:off x="5130024" y="3264873"/>
            <a:ext cx="5686400" cy="1384995"/>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smtClean="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var</a:t>
            </a:r>
            <a:r>
              <a:rPr lang="en-US" sz="1400" dirty="0" smtClean="0">
                <a:solidFill>
                  <a:schemeClr val="lt1">
                    <a:alpha val="99000"/>
                  </a:schemeClr>
                </a:solidFill>
                <a:latin typeface="Consolas" pitchFamily="49" charset="0"/>
                <a:cs typeface="Consolas" pitchFamily="49" charset="0"/>
              </a:rPr>
              <a:t> name = “John Doe”;</a:t>
            </a:r>
          </a:p>
          <a:p>
            <a:r>
              <a:rPr lang="en-US" sz="1400" dirty="0" smtClean="0">
                <a:solidFill>
                  <a:schemeClr val="lt1">
                    <a:alpha val="99000"/>
                  </a:schemeClr>
                </a:solidFill>
                <a:latin typeface="Consolas" pitchFamily="49" charset="0"/>
                <a:cs typeface="Consolas" pitchFamily="49" charset="0"/>
              </a:rPr>
              <a:t>   &lt;text&gt;</a:t>
            </a:r>
          </a:p>
          <a:p>
            <a:r>
              <a:rPr lang="en-US" sz="1400" dirty="0" smtClean="0">
                <a:solidFill>
                  <a:schemeClr val="lt1">
                    <a:alpha val="99000"/>
                  </a:schemeClr>
                </a:solidFill>
                <a:latin typeface="Consolas" pitchFamily="49" charset="0"/>
                <a:cs typeface="Consolas" pitchFamily="49" charset="0"/>
              </a:rPr>
              <a:t>     Your name: @name</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&lt;/text&gt;</a:t>
            </a:r>
          </a:p>
          <a:p>
            <a:r>
              <a:rPr lang="en-US" sz="1400" dirty="0" smtClean="0">
                <a:solidFill>
                  <a:schemeClr val="lt1">
                    <a:alpha val="99000"/>
                  </a:schemeClr>
                </a:solidFill>
                <a:latin typeface="Consolas" pitchFamily="49" charset="0"/>
                <a:cs typeface="Consolas" pitchFamily="49" charset="0"/>
              </a:rPr>
              <a:t>}</a:t>
            </a:r>
          </a:p>
        </p:txBody>
      </p:sp>
      <p:sp>
        <p:nvSpPr>
          <p:cNvPr id="10" name="Rectangle 9"/>
          <p:cNvSpPr/>
          <p:nvPr/>
        </p:nvSpPr>
        <p:spPr>
          <a:xfrm>
            <a:off x="433838" y="3264873"/>
            <a:ext cx="2202847" cy="1077218"/>
          </a:xfrm>
          <a:prstGeom prst="rect">
            <a:avLst/>
          </a:prstGeom>
        </p:spPr>
        <p:txBody>
          <a:bodyPr wrap="none">
            <a:spAutoFit/>
          </a:bodyPr>
          <a:lstStyle/>
          <a:p>
            <a:r>
              <a:rPr lang="en-US" sz="4000" dirty="0">
                <a:solidFill>
                  <a:schemeClr val="accent2">
                    <a:alpha val="99000"/>
                  </a:schemeClr>
                </a:solidFill>
                <a:latin typeface="Segoe UI Light" pitchFamily="34" charset="0"/>
              </a:rPr>
              <a:t>Option 2:</a:t>
            </a:r>
          </a:p>
          <a:p>
            <a:r>
              <a:rPr lang="en-US" dirty="0">
                <a:solidFill>
                  <a:schemeClr val="tx2">
                    <a:alpha val="99000"/>
                  </a:schemeClr>
                </a:solidFill>
                <a:latin typeface="Segoe UI Light" pitchFamily="34" charset="0"/>
              </a:rPr>
              <a:t>Text Block</a:t>
            </a:r>
          </a:p>
        </p:txBody>
      </p:sp>
    </p:spTree>
    <p:extLst>
      <p:ext uri="{BB962C8B-B14F-4D97-AF65-F5344CB8AC3E}">
        <p14:creationId xmlns:p14="http://schemas.microsoft.com/office/powerpoint/2010/main" val="192992611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903978579"/>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969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ASP.NET MVC 4</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712729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MVC is Another Alternative in the Stack</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grpSp>
        <p:nvGrpSpPr>
          <p:cNvPr id="2" name="Group 1"/>
          <p:cNvGrpSpPr/>
          <p:nvPr/>
        </p:nvGrpSpPr>
        <p:grpSpPr>
          <a:xfrm>
            <a:off x="8263156" y="3456263"/>
            <a:ext cx="3058968" cy="979067"/>
            <a:chOff x="8263156" y="3456263"/>
            <a:chExt cx="3058968" cy="979067"/>
          </a:xfrm>
        </p:grpSpPr>
        <p:sp>
          <p:nvSpPr>
            <p:cNvPr id="23" name="Rectangle 22"/>
            <p:cNvSpPr/>
            <p:nvPr/>
          </p:nvSpPr>
          <p:spPr>
            <a:xfrm>
              <a:off x="8263156" y="3456263"/>
              <a:ext cx="3058968" cy="9790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MVC</a:t>
              </a:r>
              <a:endParaRPr lang="en-US" dirty="0">
                <a:gradFill>
                  <a:gsLst>
                    <a:gs pos="0">
                      <a:srgbClr val="FFFFFF"/>
                    </a:gs>
                    <a:gs pos="100000">
                      <a:srgbClr val="FFFFFF"/>
                    </a:gs>
                  </a:gsLst>
                  <a:lin ang="5400000" scaled="0"/>
                </a:gradFill>
              </a:endParaRPr>
            </a:p>
          </p:txBody>
        </p:sp>
        <p:sp>
          <p:nvSpPr>
            <p:cNvPr id="38" name="Rectangle 37"/>
            <p:cNvSpPr/>
            <p:nvPr/>
          </p:nvSpPr>
          <p:spPr bwMode="auto">
            <a:xfrm>
              <a:off x="8414918" y="3881611"/>
              <a:ext cx="1400732"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MVC 4</a:t>
              </a:r>
              <a:endParaRPr lang="en-US" sz="2000" dirty="0">
                <a:gradFill>
                  <a:gsLst>
                    <a:gs pos="0">
                      <a:srgbClr val="FFFFFF"/>
                    </a:gs>
                    <a:gs pos="100000">
                      <a:srgbClr val="FFFFFF"/>
                    </a:gs>
                  </a:gsLst>
                  <a:lin ang="5400000" scaled="0"/>
                </a:gradFill>
              </a:endParaRPr>
            </a:p>
          </p:txBody>
        </p:sp>
      </p:gr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909990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ASP.NET MVC 101</a:t>
            </a:r>
          </a:p>
        </p:txBody>
      </p:sp>
      <p:sp>
        <p:nvSpPr>
          <p:cNvPr id="4" name="Rectangle 3"/>
          <p:cNvSpPr/>
          <p:nvPr/>
        </p:nvSpPr>
        <p:spPr bwMode="auto">
          <a:xfrm>
            <a:off x="4716995" y="1936445"/>
            <a:ext cx="2286000" cy="2286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Controller</a:t>
            </a:r>
          </a:p>
          <a:p>
            <a:pPr algn="ctr" defTabSz="914099" fontAlgn="base">
              <a:spcBef>
                <a:spcPct val="0"/>
              </a:spcBef>
              <a:spcAft>
                <a:spcPct val="0"/>
              </a:spcAft>
            </a:pPr>
            <a:r>
              <a:rPr lang="en-US" dirty="0">
                <a:gradFill>
                  <a:gsLst>
                    <a:gs pos="0">
                      <a:srgbClr val="FFFFFF"/>
                    </a:gs>
                    <a:gs pos="100000">
                      <a:srgbClr val="FFFFFF"/>
                    </a:gs>
                  </a:gsLst>
                  <a:lin ang="5400000" scaled="0"/>
                </a:gradFill>
              </a:rPr>
              <a:t>(Input)</a:t>
            </a:r>
          </a:p>
        </p:txBody>
      </p:sp>
      <p:sp>
        <p:nvSpPr>
          <p:cNvPr id="5" name="Rectangle 4"/>
          <p:cNvSpPr/>
          <p:nvPr/>
        </p:nvSpPr>
        <p:spPr bwMode="auto">
          <a:xfrm>
            <a:off x="8517451" y="1937493"/>
            <a:ext cx="2286000" cy="22860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View</a:t>
            </a:r>
          </a:p>
          <a:p>
            <a:pPr algn="ctr" defTabSz="914099" fontAlgn="base">
              <a:spcBef>
                <a:spcPct val="0"/>
              </a:spcBef>
              <a:spcAft>
                <a:spcPct val="0"/>
              </a:spcAft>
            </a:pPr>
            <a:r>
              <a:rPr lang="en-US" dirty="0">
                <a:gradFill>
                  <a:gsLst>
                    <a:gs pos="0">
                      <a:srgbClr val="FFFFFF"/>
                    </a:gs>
                    <a:gs pos="100000">
                      <a:srgbClr val="FFFFFF"/>
                    </a:gs>
                  </a:gsLst>
                  <a:lin ang="5400000" scaled="0"/>
                </a:gradFill>
              </a:rPr>
              <a:t>(Presentation)</a:t>
            </a:r>
          </a:p>
        </p:txBody>
      </p:sp>
      <p:sp>
        <p:nvSpPr>
          <p:cNvPr id="6" name="Rectangle 5"/>
          <p:cNvSpPr/>
          <p:nvPr/>
        </p:nvSpPr>
        <p:spPr bwMode="auto">
          <a:xfrm>
            <a:off x="1083960" y="1937493"/>
            <a:ext cx="2286000" cy="2286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Model</a:t>
            </a:r>
          </a:p>
          <a:p>
            <a:pPr algn="ctr" defTabSz="914099" fontAlgn="base">
              <a:spcBef>
                <a:spcPct val="0"/>
              </a:spcBef>
              <a:spcAft>
                <a:spcPct val="0"/>
              </a:spcAft>
            </a:pPr>
            <a:r>
              <a:rPr lang="en-US" dirty="0">
                <a:gradFill>
                  <a:gsLst>
                    <a:gs pos="0">
                      <a:srgbClr val="FFFFFF"/>
                    </a:gs>
                    <a:gs pos="100000">
                      <a:srgbClr val="FFFFFF"/>
                    </a:gs>
                  </a:gsLst>
                  <a:lin ang="5400000" scaled="0"/>
                </a:gradFill>
              </a:rPr>
              <a:t>(Data)</a:t>
            </a:r>
          </a:p>
        </p:txBody>
      </p:sp>
      <p:sp>
        <p:nvSpPr>
          <p:cNvPr id="7" name="Right Arrow 6"/>
          <p:cNvSpPr/>
          <p:nvPr/>
        </p:nvSpPr>
        <p:spPr bwMode="auto">
          <a:xfrm>
            <a:off x="3644387" y="2675011"/>
            <a:ext cx="882318" cy="882318"/>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800" dirty="0">
              <a:gradFill>
                <a:gsLst>
                  <a:gs pos="0">
                    <a:srgbClr val="FFFFFF"/>
                  </a:gs>
                  <a:gs pos="100000">
                    <a:srgbClr val="FFFFFF"/>
                  </a:gs>
                </a:gsLst>
                <a:lin ang="5400000" scaled="0"/>
              </a:gradFill>
            </a:endParaRPr>
          </a:p>
        </p:txBody>
      </p:sp>
      <p:sp>
        <p:nvSpPr>
          <p:cNvPr id="8" name="Right Arrow 7"/>
          <p:cNvSpPr/>
          <p:nvPr/>
        </p:nvSpPr>
        <p:spPr bwMode="auto">
          <a:xfrm>
            <a:off x="7301917" y="2675011"/>
            <a:ext cx="882318" cy="882318"/>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8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1402291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MVC Works</a:t>
            </a:r>
          </a:p>
        </p:txBody>
      </p:sp>
      <p:sp>
        <p:nvSpPr>
          <p:cNvPr id="3" name="Content Placeholder 1"/>
          <p:cNvSpPr txBox="1">
            <a:spLocks/>
          </p:cNvSpPr>
          <p:nvPr/>
        </p:nvSpPr>
        <p:spPr>
          <a:xfrm>
            <a:off x="527050" y="1121921"/>
            <a:ext cx="11149013" cy="409168"/>
          </a:xfrm>
          <a:prstGeom prst="rect">
            <a:avLst/>
          </a:prstGeom>
        </p:spPr>
        <p:txBody>
          <a:bodyPr vert="horz" wrap="square" lIns="0" tIns="0" rIns="0" bIns="0" rtlCol="0" anchor="ctr">
            <a:noAutofit/>
          </a:bodyPr>
          <a:lstStyle>
            <a:lvl1pPr indent="0" defTabSz="685864">
              <a:lnSpc>
                <a:spcPct val="90000"/>
              </a:lnSpc>
              <a:spcBef>
                <a:spcPts val="1200"/>
              </a:spcBef>
              <a:buSzPct val="80000"/>
              <a:buFont typeface="Arial" pitchFamily="34" charset="0"/>
              <a:buNone/>
              <a:defRPr sz="2800">
                <a:solidFill>
                  <a:schemeClr val="accent2"/>
                </a:solidFill>
              </a:defRPr>
            </a:lvl1pPr>
            <a:lvl2pPr marL="259591" lvl="1" indent="0" defTabSz="685864">
              <a:lnSpc>
                <a:spcPct val="90000"/>
              </a:lnSpc>
              <a:spcBef>
                <a:spcPts val="1200"/>
              </a:spcBef>
              <a:buSzPct val="80000"/>
              <a:buFont typeface="Arial" pitchFamily="34" charset="0"/>
              <a:buNone/>
              <a:defRPr>
                <a:gradFill>
                  <a:gsLst>
                    <a:gs pos="0">
                      <a:srgbClr val="595959"/>
                    </a:gs>
                    <a:gs pos="86000">
                      <a:srgbClr val="595959"/>
                    </a:gs>
                  </a:gsLst>
                  <a:lin ang="5400000" scaled="0"/>
                </a:gradFill>
              </a:defRPr>
            </a:lvl2pPr>
            <a:lvl3pPr marL="1258888" indent="-403225" defTabSz="914363">
              <a:lnSpc>
                <a:spcPct val="90000"/>
              </a:lnSpc>
              <a:spcBef>
                <a:spcPct val="20000"/>
              </a:spcBef>
              <a:buSzPct val="80000"/>
              <a:buFont typeface="Arial" pitchFamily="34" charset="0"/>
              <a:buChar char="•"/>
              <a:defRPr>
                <a:gradFill>
                  <a:gsLst>
                    <a:gs pos="0">
                      <a:srgbClr val="595959"/>
                    </a:gs>
                    <a:gs pos="86000">
                      <a:srgbClr val="595959"/>
                    </a:gs>
                  </a:gsLst>
                  <a:lin ang="5400000" scaled="0"/>
                </a:gradFill>
              </a:defRPr>
            </a:lvl3pPr>
            <a:lvl4pPr marL="1604963" indent="-346075" defTabSz="914363">
              <a:lnSpc>
                <a:spcPct val="90000"/>
              </a:lnSpc>
              <a:spcBef>
                <a:spcPct val="20000"/>
              </a:spcBef>
              <a:buSzPct val="80000"/>
              <a:buFont typeface="Arial" pitchFamily="34" charset="0"/>
              <a:buChar char="•"/>
              <a:defRPr sz="2000">
                <a:gradFill>
                  <a:gsLst>
                    <a:gs pos="0">
                      <a:srgbClr val="595959"/>
                    </a:gs>
                    <a:gs pos="86000">
                      <a:srgbClr val="595959"/>
                    </a:gs>
                  </a:gsLst>
                  <a:lin ang="5400000" scaled="0"/>
                </a:gradFill>
              </a:defRPr>
            </a:lvl4pPr>
            <a:lvl5pPr marL="1941513" indent="-336550" defTabSz="914363">
              <a:lnSpc>
                <a:spcPct val="90000"/>
              </a:lnSpc>
              <a:spcBef>
                <a:spcPct val="20000"/>
              </a:spcBef>
              <a:buSzPct val="80000"/>
              <a:buFont typeface="Arial" pitchFamily="34" charset="0"/>
              <a:buChar char="•"/>
              <a:defRPr sz="2000">
                <a:gradFill>
                  <a:gsLst>
                    <a:gs pos="0">
                      <a:srgbClr val="595959"/>
                    </a:gs>
                    <a:gs pos="86000">
                      <a:srgbClr val="595959"/>
                    </a:gs>
                  </a:gsLst>
                  <a:lin ang="5400000" scaled="0"/>
                </a:gradFill>
              </a:defRPr>
            </a:lvl5pPr>
            <a:lvl6pPr marL="2514499" indent="-228591" defTabSz="914363">
              <a:spcBef>
                <a:spcPct val="20000"/>
              </a:spcBef>
              <a:buFont typeface="Arial" pitchFamily="34" charset="0"/>
              <a:buChar char="•"/>
              <a:defRPr sz="2000"/>
            </a:lvl6pPr>
            <a:lvl7pPr marL="2971681" indent="-228591" defTabSz="914363">
              <a:spcBef>
                <a:spcPct val="20000"/>
              </a:spcBef>
              <a:buFont typeface="Arial" pitchFamily="34" charset="0"/>
              <a:buChar char="•"/>
              <a:defRPr sz="2000"/>
            </a:lvl7pPr>
            <a:lvl8pPr marL="3428863" indent="-228591" defTabSz="914363">
              <a:spcBef>
                <a:spcPct val="20000"/>
              </a:spcBef>
              <a:buFont typeface="Arial" pitchFamily="34" charset="0"/>
              <a:buChar char="•"/>
              <a:defRPr sz="2000"/>
            </a:lvl8pPr>
            <a:lvl9pPr marL="3886045" indent="-228591" defTabSz="914363">
              <a:spcBef>
                <a:spcPct val="20000"/>
              </a:spcBef>
              <a:buFont typeface="Arial" pitchFamily="34" charset="0"/>
              <a:buChar char="•"/>
              <a:defRPr sz="2000"/>
            </a:lvl9pPr>
          </a:lstStyle>
          <a:p>
            <a:r>
              <a:rPr lang="en-US" dirty="0">
                <a:solidFill>
                  <a:schemeClr val="accent2">
                    <a:alpha val="99000"/>
                  </a:schemeClr>
                </a:solidFill>
                <a:latin typeface="Segoe UI Light" pitchFamily="34" charset="0"/>
              </a:rPr>
              <a:t>What does MVC look like</a:t>
            </a:r>
            <a:r>
              <a:rPr lang="en-US" dirty="0" smtClean="0">
                <a:solidFill>
                  <a:schemeClr val="accent2">
                    <a:alpha val="99000"/>
                  </a:schemeClr>
                </a:solidFill>
                <a:latin typeface="Segoe UI Light" pitchFamily="34" charset="0"/>
              </a:rPr>
              <a:t>?</a:t>
            </a:r>
            <a:endParaRPr lang="en-US" dirty="0">
              <a:solidFill>
                <a:schemeClr val="accent2">
                  <a:alpha val="99000"/>
                </a:schemeClr>
              </a:solidFill>
              <a:latin typeface="Segoe UI Light" pitchFamily="34" charset="0"/>
            </a:endParaRPr>
          </a:p>
        </p:txBody>
      </p:sp>
      <p:grpSp>
        <p:nvGrpSpPr>
          <p:cNvPr id="18" name="Group 17"/>
          <p:cNvGrpSpPr/>
          <p:nvPr/>
        </p:nvGrpSpPr>
        <p:grpSpPr>
          <a:xfrm>
            <a:off x="5751512" y="2676655"/>
            <a:ext cx="685800" cy="1293628"/>
            <a:chOff x="5751512" y="2676655"/>
            <a:chExt cx="685800" cy="1293628"/>
          </a:xfrm>
        </p:grpSpPr>
        <p:sp>
          <p:nvSpPr>
            <p:cNvPr id="16" name="Left Arrow 15"/>
            <p:cNvSpPr/>
            <p:nvPr/>
          </p:nvSpPr>
          <p:spPr bwMode="auto">
            <a:xfrm rot="16200000">
              <a:off x="5447598" y="3161581"/>
              <a:ext cx="1293628" cy="323775"/>
            </a:xfrm>
            <a:prstGeom prst="lef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800" dirty="0">
                <a:gradFill>
                  <a:gsLst>
                    <a:gs pos="0">
                      <a:srgbClr val="FFFFFF"/>
                    </a:gs>
                    <a:gs pos="100000">
                      <a:srgbClr val="FFFFFF"/>
                    </a:gs>
                  </a:gsLst>
                  <a:lin ang="5400000" scaled="0"/>
                </a:gradFill>
              </a:endParaRPr>
            </a:p>
          </p:txBody>
        </p:sp>
        <p:sp>
          <p:nvSpPr>
            <p:cNvPr id="7" name="Freeform 6"/>
            <p:cNvSpPr>
              <a:spLocks noEditPoints="1"/>
            </p:cNvSpPr>
            <p:nvPr/>
          </p:nvSpPr>
          <p:spPr bwMode="black">
            <a:xfrm>
              <a:off x="5751512" y="3065048"/>
              <a:ext cx="685800" cy="530225"/>
            </a:xfrm>
            <a:custGeom>
              <a:avLst/>
              <a:gdLst>
                <a:gd name="T0" fmla="*/ 874 w 1429"/>
                <a:gd name="T1" fmla="*/ 611 h 1104"/>
                <a:gd name="T2" fmla="*/ 874 w 1429"/>
                <a:gd name="T3" fmla="*/ 611 h 1104"/>
                <a:gd name="T4" fmla="*/ 874 w 1429"/>
                <a:gd name="T5" fmla="*/ 572 h 1104"/>
                <a:gd name="T6" fmla="*/ 1429 w 1429"/>
                <a:gd name="T7" fmla="*/ 572 h 1104"/>
                <a:gd name="T8" fmla="*/ 1429 w 1429"/>
                <a:gd name="T9" fmla="*/ 1017 h 1104"/>
                <a:gd name="T10" fmla="*/ 1341 w 1429"/>
                <a:gd name="T11" fmla="*/ 1104 h 1104"/>
                <a:gd name="T12" fmla="*/ 88 w 1429"/>
                <a:gd name="T13" fmla="*/ 1104 h 1104"/>
                <a:gd name="T14" fmla="*/ 0 w 1429"/>
                <a:gd name="T15" fmla="*/ 1017 h 1104"/>
                <a:gd name="T16" fmla="*/ 0 w 1429"/>
                <a:gd name="T17" fmla="*/ 572 h 1104"/>
                <a:gd name="T18" fmla="*/ 577 w 1429"/>
                <a:gd name="T19" fmla="*/ 572 h 1104"/>
                <a:gd name="T20" fmla="*/ 577 w 1429"/>
                <a:gd name="T21" fmla="*/ 611 h 1104"/>
                <a:gd name="T22" fmla="*/ 665 w 1429"/>
                <a:gd name="T23" fmla="*/ 698 h 1104"/>
                <a:gd name="T24" fmla="*/ 786 w 1429"/>
                <a:gd name="T25" fmla="*/ 698 h 1104"/>
                <a:gd name="T26" fmla="*/ 874 w 1429"/>
                <a:gd name="T27" fmla="*/ 611 h 1104"/>
                <a:gd name="T28" fmla="*/ 1341 w 1429"/>
                <a:gd name="T29" fmla="*/ 214 h 1104"/>
                <a:gd name="T30" fmla="*/ 1429 w 1429"/>
                <a:gd name="T31" fmla="*/ 297 h 1104"/>
                <a:gd name="T32" fmla="*/ 1429 w 1429"/>
                <a:gd name="T33" fmla="*/ 528 h 1104"/>
                <a:gd name="T34" fmla="*/ 874 w 1429"/>
                <a:gd name="T35" fmla="*/ 528 h 1104"/>
                <a:gd name="T36" fmla="*/ 874 w 1429"/>
                <a:gd name="T37" fmla="*/ 489 h 1104"/>
                <a:gd name="T38" fmla="*/ 786 w 1429"/>
                <a:gd name="T39" fmla="*/ 407 h 1104"/>
                <a:gd name="T40" fmla="*/ 665 w 1429"/>
                <a:gd name="T41" fmla="*/ 407 h 1104"/>
                <a:gd name="T42" fmla="*/ 577 w 1429"/>
                <a:gd name="T43" fmla="*/ 489 h 1104"/>
                <a:gd name="T44" fmla="*/ 577 w 1429"/>
                <a:gd name="T45" fmla="*/ 528 h 1104"/>
                <a:gd name="T46" fmla="*/ 0 w 1429"/>
                <a:gd name="T47" fmla="*/ 528 h 1104"/>
                <a:gd name="T48" fmla="*/ 0 w 1429"/>
                <a:gd name="T49" fmla="*/ 297 h 1104"/>
                <a:gd name="T50" fmla="*/ 88 w 1429"/>
                <a:gd name="T51" fmla="*/ 214 h 1104"/>
                <a:gd name="T52" fmla="*/ 258 w 1429"/>
                <a:gd name="T53" fmla="*/ 214 h 1104"/>
                <a:gd name="T54" fmla="*/ 258 w 1429"/>
                <a:gd name="T55" fmla="*/ 104 h 1104"/>
                <a:gd name="T56" fmla="*/ 384 w 1429"/>
                <a:gd name="T57" fmla="*/ 0 h 1104"/>
                <a:gd name="T58" fmla="*/ 1039 w 1429"/>
                <a:gd name="T59" fmla="*/ 0 h 1104"/>
                <a:gd name="T60" fmla="*/ 1165 w 1429"/>
                <a:gd name="T61" fmla="*/ 104 h 1104"/>
                <a:gd name="T62" fmla="*/ 1165 w 1429"/>
                <a:gd name="T63" fmla="*/ 214 h 1104"/>
                <a:gd name="T64" fmla="*/ 1341 w 1429"/>
                <a:gd name="T65" fmla="*/ 214 h 1104"/>
                <a:gd name="T66" fmla="*/ 1082 w 1429"/>
                <a:gd name="T67" fmla="*/ 214 h 1104"/>
                <a:gd name="T68" fmla="*/ 1082 w 1429"/>
                <a:gd name="T69" fmla="*/ 214 h 1104"/>
                <a:gd name="T70" fmla="*/ 1082 w 1429"/>
                <a:gd name="T71" fmla="*/ 104 h 1104"/>
                <a:gd name="T72" fmla="*/ 1039 w 1429"/>
                <a:gd name="T73" fmla="*/ 77 h 1104"/>
                <a:gd name="T74" fmla="*/ 384 w 1429"/>
                <a:gd name="T75" fmla="*/ 77 h 1104"/>
                <a:gd name="T76" fmla="*/ 335 w 1429"/>
                <a:gd name="T77" fmla="*/ 104 h 1104"/>
                <a:gd name="T78" fmla="*/ 335 w 1429"/>
                <a:gd name="T79" fmla="*/ 214 h 1104"/>
                <a:gd name="T80" fmla="*/ 1082 w 1429"/>
                <a:gd name="T81" fmla="*/ 21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29" h="1104">
                  <a:moveTo>
                    <a:pt x="874" y="611"/>
                  </a:moveTo>
                  <a:cubicBezTo>
                    <a:pt x="874" y="611"/>
                    <a:pt x="874" y="611"/>
                    <a:pt x="874" y="611"/>
                  </a:cubicBezTo>
                  <a:cubicBezTo>
                    <a:pt x="874" y="572"/>
                    <a:pt x="874" y="572"/>
                    <a:pt x="874" y="572"/>
                  </a:cubicBezTo>
                  <a:cubicBezTo>
                    <a:pt x="874" y="572"/>
                    <a:pt x="874" y="572"/>
                    <a:pt x="1429" y="572"/>
                  </a:cubicBezTo>
                  <a:cubicBezTo>
                    <a:pt x="1429" y="572"/>
                    <a:pt x="1429" y="572"/>
                    <a:pt x="1429" y="1017"/>
                  </a:cubicBezTo>
                  <a:cubicBezTo>
                    <a:pt x="1429" y="1066"/>
                    <a:pt x="1390" y="1104"/>
                    <a:pt x="1341" y="1104"/>
                  </a:cubicBezTo>
                  <a:cubicBezTo>
                    <a:pt x="1341" y="1104"/>
                    <a:pt x="1341" y="1104"/>
                    <a:pt x="88" y="1104"/>
                  </a:cubicBezTo>
                  <a:cubicBezTo>
                    <a:pt x="44" y="1104"/>
                    <a:pt x="0" y="1066"/>
                    <a:pt x="0" y="1017"/>
                  </a:cubicBezTo>
                  <a:cubicBezTo>
                    <a:pt x="0" y="1017"/>
                    <a:pt x="0" y="1017"/>
                    <a:pt x="0" y="572"/>
                  </a:cubicBezTo>
                  <a:cubicBezTo>
                    <a:pt x="0" y="572"/>
                    <a:pt x="0" y="572"/>
                    <a:pt x="577" y="572"/>
                  </a:cubicBezTo>
                  <a:cubicBezTo>
                    <a:pt x="577" y="572"/>
                    <a:pt x="577" y="572"/>
                    <a:pt x="577" y="611"/>
                  </a:cubicBezTo>
                  <a:cubicBezTo>
                    <a:pt x="577" y="660"/>
                    <a:pt x="615" y="698"/>
                    <a:pt x="665" y="698"/>
                  </a:cubicBezTo>
                  <a:cubicBezTo>
                    <a:pt x="665" y="698"/>
                    <a:pt x="665" y="698"/>
                    <a:pt x="786" y="698"/>
                  </a:cubicBezTo>
                  <a:cubicBezTo>
                    <a:pt x="835" y="698"/>
                    <a:pt x="874" y="660"/>
                    <a:pt x="874" y="611"/>
                  </a:cubicBezTo>
                  <a:close/>
                  <a:moveTo>
                    <a:pt x="1341" y="214"/>
                  </a:moveTo>
                  <a:cubicBezTo>
                    <a:pt x="1390" y="214"/>
                    <a:pt x="1429" y="253"/>
                    <a:pt x="1429" y="297"/>
                  </a:cubicBezTo>
                  <a:cubicBezTo>
                    <a:pt x="1429" y="297"/>
                    <a:pt x="1429" y="297"/>
                    <a:pt x="1429" y="528"/>
                  </a:cubicBezTo>
                  <a:cubicBezTo>
                    <a:pt x="1429" y="528"/>
                    <a:pt x="1429" y="528"/>
                    <a:pt x="874" y="528"/>
                  </a:cubicBezTo>
                  <a:cubicBezTo>
                    <a:pt x="874" y="528"/>
                    <a:pt x="874" y="528"/>
                    <a:pt x="874" y="489"/>
                  </a:cubicBezTo>
                  <a:cubicBezTo>
                    <a:pt x="874" y="445"/>
                    <a:pt x="835" y="407"/>
                    <a:pt x="786" y="407"/>
                  </a:cubicBezTo>
                  <a:cubicBezTo>
                    <a:pt x="786" y="407"/>
                    <a:pt x="786" y="407"/>
                    <a:pt x="665" y="407"/>
                  </a:cubicBezTo>
                  <a:cubicBezTo>
                    <a:pt x="615" y="407"/>
                    <a:pt x="577" y="445"/>
                    <a:pt x="577" y="489"/>
                  </a:cubicBezTo>
                  <a:cubicBezTo>
                    <a:pt x="577" y="489"/>
                    <a:pt x="577" y="489"/>
                    <a:pt x="577" y="528"/>
                  </a:cubicBezTo>
                  <a:cubicBezTo>
                    <a:pt x="577" y="528"/>
                    <a:pt x="577" y="528"/>
                    <a:pt x="0" y="528"/>
                  </a:cubicBezTo>
                  <a:cubicBezTo>
                    <a:pt x="0" y="528"/>
                    <a:pt x="0" y="528"/>
                    <a:pt x="0" y="297"/>
                  </a:cubicBezTo>
                  <a:cubicBezTo>
                    <a:pt x="0" y="253"/>
                    <a:pt x="44" y="214"/>
                    <a:pt x="88" y="214"/>
                  </a:cubicBezTo>
                  <a:cubicBezTo>
                    <a:pt x="88" y="214"/>
                    <a:pt x="88" y="214"/>
                    <a:pt x="258" y="214"/>
                  </a:cubicBezTo>
                  <a:cubicBezTo>
                    <a:pt x="258" y="214"/>
                    <a:pt x="258" y="214"/>
                    <a:pt x="258" y="104"/>
                  </a:cubicBezTo>
                  <a:cubicBezTo>
                    <a:pt x="258" y="44"/>
                    <a:pt x="313" y="0"/>
                    <a:pt x="384" y="0"/>
                  </a:cubicBezTo>
                  <a:cubicBezTo>
                    <a:pt x="384" y="0"/>
                    <a:pt x="384" y="0"/>
                    <a:pt x="1039" y="0"/>
                  </a:cubicBezTo>
                  <a:cubicBezTo>
                    <a:pt x="1110" y="0"/>
                    <a:pt x="1165" y="44"/>
                    <a:pt x="1165" y="104"/>
                  </a:cubicBezTo>
                  <a:cubicBezTo>
                    <a:pt x="1165" y="104"/>
                    <a:pt x="1165" y="104"/>
                    <a:pt x="1165" y="214"/>
                  </a:cubicBezTo>
                  <a:cubicBezTo>
                    <a:pt x="1165" y="214"/>
                    <a:pt x="1165" y="214"/>
                    <a:pt x="1341" y="214"/>
                  </a:cubicBezTo>
                  <a:close/>
                  <a:moveTo>
                    <a:pt x="1082" y="214"/>
                  </a:moveTo>
                  <a:cubicBezTo>
                    <a:pt x="1082" y="214"/>
                    <a:pt x="1082" y="214"/>
                    <a:pt x="1082" y="214"/>
                  </a:cubicBezTo>
                  <a:cubicBezTo>
                    <a:pt x="1082" y="104"/>
                    <a:pt x="1082" y="104"/>
                    <a:pt x="1082" y="104"/>
                  </a:cubicBezTo>
                  <a:cubicBezTo>
                    <a:pt x="1082" y="93"/>
                    <a:pt x="1066" y="77"/>
                    <a:pt x="1039" y="77"/>
                  </a:cubicBezTo>
                  <a:cubicBezTo>
                    <a:pt x="1039" y="77"/>
                    <a:pt x="1039" y="77"/>
                    <a:pt x="384" y="77"/>
                  </a:cubicBezTo>
                  <a:cubicBezTo>
                    <a:pt x="352" y="77"/>
                    <a:pt x="335" y="93"/>
                    <a:pt x="335" y="104"/>
                  </a:cubicBezTo>
                  <a:cubicBezTo>
                    <a:pt x="335" y="104"/>
                    <a:pt x="335" y="104"/>
                    <a:pt x="335" y="214"/>
                  </a:cubicBezTo>
                  <a:cubicBezTo>
                    <a:pt x="335" y="214"/>
                    <a:pt x="335" y="214"/>
                    <a:pt x="1082" y="214"/>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p>
          </p:txBody>
        </p:sp>
      </p:grpSp>
      <p:graphicFrame>
        <p:nvGraphicFramePr>
          <p:cNvPr id="9" name="Chart 8"/>
          <p:cNvGraphicFramePr/>
          <p:nvPr>
            <p:extLst>
              <p:ext uri="{D42A27DB-BD31-4B8C-83A1-F6EECF244321}">
                <p14:modId xmlns:p14="http://schemas.microsoft.com/office/powerpoint/2010/main" val="163050173"/>
              </p:ext>
            </p:extLst>
          </p:nvPr>
        </p:nvGraphicFramePr>
        <p:xfrm>
          <a:off x="6252598" y="5145854"/>
          <a:ext cx="1115765" cy="999765"/>
        </p:xfrm>
        <a:graphic>
          <a:graphicData uri="http://schemas.openxmlformats.org/drawingml/2006/chart">
            <c:chart xmlns:c="http://schemas.openxmlformats.org/drawingml/2006/chart" xmlns:r="http://schemas.openxmlformats.org/officeDocument/2006/relationships" r:id="rId3"/>
          </a:graphicData>
        </a:graphic>
      </p:graphicFrame>
      <p:grpSp>
        <p:nvGrpSpPr>
          <p:cNvPr id="20" name="Group 19"/>
          <p:cNvGrpSpPr/>
          <p:nvPr/>
        </p:nvGrpSpPr>
        <p:grpSpPr>
          <a:xfrm>
            <a:off x="4951412" y="5380624"/>
            <a:ext cx="1354352" cy="530225"/>
            <a:chOff x="4951412" y="5380624"/>
            <a:chExt cx="1354352" cy="530225"/>
          </a:xfrm>
        </p:grpSpPr>
        <p:sp>
          <p:nvSpPr>
            <p:cNvPr id="8" name="Freeform 7"/>
            <p:cNvSpPr>
              <a:spLocks noEditPoints="1"/>
            </p:cNvSpPr>
            <p:nvPr/>
          </p:nvSpPr>
          <p:spPr bwMode="black">
            <a:xfrm>
              <a:off x="4951412" y="5380624"/>
              <a:ext cx="685800" cy="530225"/>
            </a:xfrm>
            <a:custGeom>
              <a:avLst/>
              <a:gdLst>
                <a:gd name="T0" fmla="*/ 874 w 1429"/>
                <a:gd name="T1" fmla="*/ 611 h 1104"/>
                <a:gd name="T2" fmla="*/ 874 w 1429"/>
                <a:gd name="T3" fmla="*/ 611 h 1104"/>
                <a:gd name="T4" fmla="*/ 874 w 1429"/>
                <a:gd name="T5" fmla="*/ 572 h 1104"/>
                <a:gd name="T6" fmla="*/ 1429 w 1429"/>
                <a:gd name="T7" fmla="*/ 572 h 1104"/>
                <a:gd name="T8" fmla="*/ 1429 w 1429"/>
                <a:gd name="T9" fmla="*/ 1017 h 1104"/>
                <a:gd name="T10" fmla="*/ 1341 w 1429"/>
                <a:gd name="T11" fmla="*/ 1104 h 1104"/>
                <a:gd name="T12" fmla="*/ 88 w 1429"/>
                <a:gd name="T13" fmla="*/ 1104 h 1104"/>
                <a:gd name="T14" fmla="*/ 0 w 1429"/>
                <a:gd name="T15" fmla="*/ 1017 h 1104"/>
                <a:gd name="T16" fmla="*/ 0 w 1429"/>
                <a:gd name="T17" fmla="*/ 572 h 1104"/>
                <a:gd name="T18" fmla="*/ 577 w 1429"/>
                <a:gd name="T19" fmla="*/ 572 h 1104"/>
                <a:gd name="T20" fmla="*/ 577 w 1429"/>
                <a:gd name="T21" fmla="*/ 611 h 1104"/>
                <a:gd name="T22" fmla="*/ 665 w 1429"/>
                <a:gd name="T23" fmla="*/ 698 h 1104"/>
                <a:gd name="T24" fmla="*/ 786 w 1429"/>
                <a:gd name="T25" fmla="*/ 698 h 1104"/>
                <a:gd name="T26" fmla="*/ 874 w 1429"/>
                <a:gd name="T27" fmla="*/ 611 h 1104"/>
                <a:gd name="T28" fmla="*/ 1341 w 1429"/>
                <a:gd name="T29" fmla="*/ 214 h 1104"/>
                <a:gd name="T30" fmla="*/ 1429 w 1429"/>
                <a:gd name="T31" fmla="*/ 297 h 1104"/>
                <a:gd name="T32" fmla="*/ 1429 w 1429"/>
                <a:gd name="T33" fmla="*/ 528 h 1104"/>
                <a:gd name="T34" fmla="*/ 874 w 1429"/>
                <a:gd name="T35" fmla="*/ 528 h 1104"/>
                <a:gd name="T36" fmla="*/ 874 w 1429"/>
                <a:gd name="T37" fmla="*/ 489 h 1104"/>
                <a:gd name="T38" fmla="*/ 786 w 1429"/>
                <a:gd name="T39" fmla="*/ 407 h 1104"/>
                <a:gd name="T40" fmla="*/ 665 w 1429"/>
                <a:gd name="T41" fmla="*/ 407 h 1104"/>
                <a:gd name="T42" fmla="*/ 577 w 1429"/>
                <a:gd name="T43" fmla="*/ 489 h 1104"/>
                <a:gd name="T44" fmla="*/ 577 w 1429"/>
                <a:gd name="T45" fmla="*/ 528 h 1104"/>
                <a:gd name="T46" fmla="*/ 0 w 1429"/>
                <a:gd name="T47" fmla="*/ 528 h 1104"/>
                <a:gd name="T48" fmla="*/ 0 w 1429"/>
                <a:gd name="T49" fmla="*/ 297 h 1104"/>
                <a:gd name="T50" fmla="*/ 88 w 1429"/>
                <a:gd name="T51" fmla="*/ 214 h 1104"/>
                <a:gd name="T52" fmla="*/ 258 w 1429"/>
                <a:gd name="T53" fmla="*/ 214 h 1104"/>
                <a:gd name="T54" fmla="*/ 258 w 1429"/>
                <a:gd name="T55" fmla="*/ 104 h 1104"/>
                <a:gd name="T56" fmla="*/ 384 w 1429"/>
                <a:gd name="T57" fmla="*/ 0 h 1104"/>
                <a:gd name="T58" fmla="*/ 1039 w 1429"/>
                <a:gd name="T59" fmla="*/ 0 h 1104"/>
                <a:gd name="T60" fmla="*/ 1165 w 1429"/>
                <a:gd name="T61" fmla="*/ 104 h 1104"/>
                <a:gd name="T62" fmla="*/ 1165 w 1429"/>
                <a:gd name="T63" fmla="*/ 214 h 1104"/>
                <a:gd name="T64" fmla="*/ 1341 w 1429"/>
                <a:gd name="T65" fmla="*/ 214 h 1104"/>
                <a:gd name="T66" fmla="*/ 1082 w 1429"/>
                <a:gd name="T67" fmla="*/ 214 h 1104"/>
                <a:gd name="T68" fmla="*/ 1082 w 1429"/>
                <a:gd name="T69" fmla="*/ 214 h 1104"/>
                <a:gd name="T70" fmla="*/ 1082 w 1429"/>
                <a:gd name="T71" fmla="*/ 104 h 1104"/>
                <a:gd name="T72" fmla="*/ 1039 w 1429"/>
                <a:gd name="T73" fmla="*/ 77 h 1104"/>
                <a:gd name="T74" fmla="*/ 384 w 1429"/>
                <a:gd name="T75" fmla="*/ 77 h 1104"/>
                <a:gd name="T76" fmla="*/ 335 w 1429"/>
                <a:gd name="T77" fmla="*/ 104 h 1104"/>
                <a:gd name="T78" fmla="*/ 335 w 1429"/>
                <a:gd name="T79" fmla="*/ 214 h 1104"/>
                <a:gd name="T80" fmla="*/ 1082 w 1429"/>
                <a:gd name="T81" fmla="*/ 21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29" h="1104">
                  <a:moveTo>
                    <a:pt x="874" y="611"/>
                  </a:moveTo>
                  <a:cubicBezTo>
                    <a:pt x="874" y="611"/>
                    <a:pt x="874" y="611"/>
                    <a:pt x="874" y="611"/>
                  </a:cubicBezTo>
                  <a:cubicBezTo>
                    <a:pt x="874" y="572"/>
                    <a:pt x="874" y="572"/>
                    <a:pt x="874" y="572"/>
                  </a:cubicBezTo>
                  <a:cubicBezTo>
                    <a:pt x="874" y="572"/>
                    <a:pt x="874" y="572"/>
                    <a:pt x="1429" y="572"/>
                  </a:cubicBezTo>
                  <a:cubicBezTo>
                    <a:pt x="1429" y="572"/>
                    <a:pt x="1429" y="572"/>
                    <a:pt x="1429" y="1017"/>
                  </a:cubicBezTo>
                  <a:cubicBezTo>
                    <a:pt x="1429" y="1066"/>
                    <a:pt x="1390" y="1104"/>
                    <a:pt x="1341" y="1104"/>
                  </a:cubicBezTo>
                  <a:cubicBezTo>
                    <a:pt x="1341" y="1104"/>
                    <a:pt x="1341" y="1104"/>
                    <a:pt x="88" y="1104"/>
                  </a:cubicBezTo>
                  <a:cubicBezTo>
                    <a:pt x="44" y="1104"/>
                    <a:pt x="0" y="1066"/>
                    <a:pt x="0" y="1017"/>
                  </a:cubicBezTo>
                  <a:cubicBezTo>
                    <a:pt x="0" y="1017"/>
                    <a:pt x="0" y="1017"/>
                    <a:pt x="0" y="572"/>
                  </a:cubicBezTo>
                  <a:cubicBezTo>
                    <a:pt x="0" y="572"/>
                    <a:pt x="0" y="572"/>
                    <a:pt x="577" y="572"/>
                  </a:cubicBezTo>
                  <a:cubicBezTo>
                    <a:pt x="577" y="572"/>
                    <a:pt x="577" y="572"/>
                    <a:pt x="577" y="611"/>
                  </a:cubicBezTo>
                  <a:cubicBezTo>
                    <a:pt x="577" y="660"/>
                    <a:pt x="615" y="698"/>
                    <a:pt x="665" y="698"/>
                  </a:cubicBezTo>
                  <a:cubicBezTo>
                    <a:pt x="665" y="698"/>
                    <a:pt x="665" y="698"/>
                    <a:pt x="786" y="698"/>
                  </a:cubicBezTo>
                  <a:cubicBezTo>
                    <a:pt x="835" y="698"/>
                    <a:pt x="874" y="660"/>
                    <a:pt x="874" y="611"/>
                  </a:cubicBezTo>
                  <a:close/>
                  <a:moveTo>
                    <a:pt x="1341" y="214"/>
                  </a:moveTo>
                  <a:cubicBezTo>
                    <a:pt x="1390" y="214"/>
                    <a:pt x="1429" y="253"/>
                    <a:pt x="1429" y="297"/>
                  </a:cubicBezTo>
                  <a:cubicBezTo>
                    <a:pt x="1429" y="297"/>
                    <a:pt x="1429" y="297"/>
                    <a:pt x="1429" y="528"/>
                  </a:cubicBezTo>
                  <a:cubicBezTo>
                    <a:pt x="1429" y="528"/>
                    <a:pt x="1429" y="528"/>
                    <a:pt x="874" y="528"/>
                  </a:cubicBezTo>
                  <a:cubicBezTo>
                    <a:pt x="874" y="528"/>
                    <a:pt x="874" y="528"/>
                    <a:pt x="874" y="489"/>
                  </a:cubicBezTo>
                  <a:cubicBezTo>
                    <a:pt x="874" y="445"/>
                    <a:pt x="835" y="407"/>
                    <a:pt x="786" y="407"/>
                  </a:cubicBezTo>
                  <a:cubicBezTo>
                    <a:pt x="786" y="407"/>
                    <a:pt x="786" y="407"/>
                    <a:pt x="665" y="407"/>
                  </a:cubicBezTo>
                  <a:cubicBezTo>
                    <a:pt x="615" y="407"/>
                    <a:pt x="577" y="445"/>
                    <a:pt x="577" y="489"/>
                  </a:cubicBezTo>
                  <a:cubicBezTo>
                    <a:pt x="577" y="489"/>
                    <a:pt x="577" y="489"/>
                    <a:pt x="577" y="528"/>
                  </a:cubicBezTo>
                  <a:cubicBezTo>
                    <a:pt x="577" y="528"/>
                    <a:pt x="577" y="528"/>
                    <a:pt x="0" y="528"/>
                  </a:cubicBezTo>
                  <a:cubicBezTo>
                    <a:pt x="0" y="528"/>
                    <a:pt x="0" y="528"/>
                    <a:pt x="0" y="297"/>
                  </a:cubicBezTo>
                  <a:cubicBezTo>
                    <a:pt x="0" y="253"/>
                    <a:pt x="44" y="214"/>
                    <a:pt x="88" y="214"/>
                  </a:cubicBezTo>
                  <a:cubicBezTo>
                    <a:pt x="88" y="214"/>
                    <a:pt x="88" y="214"/>
                    <a:pt x="258" y="214"/>
                  </a:cubicBezTo>
                  <a:cubicBezTo>
                    <a:pt x="258" y="214"/>
                    <a:pt x="258" y="214"/>
                    <a:pt x="258" y="104"/>
                  </a:cubicBezTo>
                  <a:cubicBezTo>
                    <a:pt x="258" y="44"/>
                    <a:pt x="313" y="0"/>
                    <a:pt x="384" y="0"/>
                  </a:cubicBezTo>
                  <a:cubicBezTo>
                    <a:pt x="384" y="0"/>
                    <a:pt x="384" y="0"/>
                    <a:pt x="1039" y="0"/>
                  </a:cubicBezTo>
                  <a:cubicBezTo>
                    <a:pt x="1110" y="0"/>
                    <a:pt x="1165" y="44"/>
                    <a:pt x="1165" y="104"/>
                  </a:cubicBezTo>
                  <a:cubicBezTo>
                    <a:pt x="1165" y="104"/>
                    <a:pt x="1165" y="104"/>
                    <a:pt x="1165" y="214"/>
                  </a:cubicBezTo>
                  <a:cubicBezTo>
                    <a:pt x="1165" y="214"/>
                    <a:pt x="1165" y="214"/>
                    <a:pt x="1341" y="214"/>
                  </a:cubicBezTo>
                  <a:close/>
                  <a:moveTo>
                    <a:pt x="1082" y="214"/>
                  </a:moveTo>
                  <a:cubicBezTo>
                    <a:pt x="1082" y="214"/>
                    <a:pt x="1082" y="214"/>
                    <a:pt x="1082" y="214"/>
                  </a:cubicBezTo>
                  <a:cubicBezTo>
                    <a:pt x="1082" y="104"/>
                    <a:pt x="1082" y="104"/>
                    <a:pt x="1082" y="104"/>
                  </a:cubicBezTo>
                  <a:cubicBezTo>
                    <a:pt x="1082" y="93"/>
                    <a:pt x="1066" y="77"/>
                    <a:pt x="1039" y="77"/>
                  </a:cubicBezTo>
                  <a:cubicBezTo>
                    <a:pt x="1039" y="77"/>
                    <a:pt x="1039" y="77"/>
                    <a:pt x="384" y="77"/>
                  </a:cubicBezTo>
                  <a:cubicBezTo>
                    <a:pt x="352" y="77"/>
                    <a:pt x="335" y="93"/>
                    <a:pt x="335" y="104"/>
                  </a:cubicBezTo>
                  <a:cubicBezTo>
                    <a:pt x="335" y="104"/>
                    <a:pt x="335" y="104"/>
                    <a:pt x="335" y="214"/>
                  </a:cubicBezTo>
                  <a:cubicBezTo>
                    <a:pt x="335" y="214"/>
                    <a:pt x="335" y="214"/>
                    <a:pt x="1082" y="214"/>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0" name="Right Arrow 9"/>
            <p:cNvSpPr/>
            <p:nvPr/>
          </p:nvSpPr>
          <p:spPr bwMode="auto">
            <a:xfrm>
              <a:off x="5804678" y="5447189"/>
              <a:ext cx="501086" cy="397095"/>
            </a:xfrm>
            <a:prstGeom prst="rightArrow">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800" dirty="0">
                <a:gradFill>
                  <a:gsLst>
                    <a:gs pos="0">
                      <a:srgbClr val="FFFFFF"/>
                    </a:gs>
                    <a:gs pos="100000">
                      <a:srgbClr val="FFFFFF"/>
                    </a:gs>
                  </a:gsLst>
                  <a:lin ang="5400000" scaled="0"/>
                </a:gradFill>
              </a:endParaRPr>
            </a:p>
          </p:txBody>
        </p:sp>
      </p:grpSp>
      <p:grpSp>
        <p:nvGrpSpPr>
          <p:cNvPr id="17" name="Group 16"/>
          <p:cNvGrpSpPr/>
          <p:nvPr/>
        </p:nvGrpSpPr>
        <p:grpSpPr>
          <a:xfrm>
            <a:off x="4951412" y="1690578"/>
            <a:ext cx="6117081" cy="999461"/>
            <a:chOff x="4951412" y="1690578"/>
            <a:chExt cx="6117081" cy="999461"/>
          </a:xfrm>
        </p:grpSpPr>
        <p:sp>
          <p:nvSpPr>
            <p:cNvPr id="4" name="Rectangle 3"/>
            <p:cNvSpPr/>
            <p:nvPr/>
          </p:nvSpPr>
          <p:spPr bwMode="auto">
            <a:xfrm>
              <a:off x="4951412" y="1690578"/>
              <a:ext cx="2286000" cy="9994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Controller</a:t>
              </a:r>
            </a:p>
          </p:txBody>
        </p:sp>
        <p:sp>
          <p:nvSpPr>
            <p:cNvPr id="11" name="Content Placeholder 2"/>
            <p:cNvSpPr txBox="1">
              <a:spLocks/>
            </p:cNvSpPr>
            <p:nvPr/>
          </p:nvSpPr>
          <p:spPr>
            <a:xfrm>
              <a:off x="7761767" y="1690579"/>
              <a:ext cx="3306726" cy="999460"/>
            </a:xfrm>
            <a:prstGeom prst="rect">
              <a:avLst/>
            </a:prstGeom>
          </p:spPr>
          <p:txBody>
            <a:bodyPr vert="horz" wrap="square" lIns="0" tIns="0" rIns="0" bIns="0" rtlCol="0">
              <a:no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685864">
                <a:spcBef>
                  <a:spcPts val="1200"/>
                </a:spcBef>
                <a:buNone/>
              </a:pPr>
              <a:r>
                <a:rPr lang="en-US" sz="2400" dirty="0">
                  <a:solidFill>
                    <a:schemeClr val="accent2"/>
                  </a:solidFill>
                </a:rPr>
                <a:t>Controller</a:t>
              </a:r>
            </a:p>
            <a:p>
              <a:pPr marL="0" lvl="1" indent="0" defTabSz="685864">
                <a:spcBef>
                  <a:spcPts val="600"/>
                </a:spcBef>
                <a:buNone/>
              </a:pPr>
              <a:r>
                <a:rPr lang="en-US" sz="2000" dirty="0"/>
                <a:t>Retrieves Model</a:t>
              </a:r>
            </a:p>
            <a:p>
              <a:pPr marL="0" lvl="1" indent="0" defTabSz="685864">
                <a:spcBef>
                  <a:spcPts val="600"/>
                </a:spcBef>
                <a:buNone/>
              </a:pPr>
              <a:r>
                <a:rPr lang="en-US" sz="2000" dirty="0"/>
                <a:t>“Does Stuff”</a:t>
              </a:r>
            </a:p>
          </p:txBody>
        </p:sp>
      </p:grpSp>
      <p:grpSp>
        <p:nvGrpSpPr>
          <p:cNvPr id="19" name="Group 18"/>
          <p:cNvGrpSpPr/>
          <p:nvPr/>
        </p:nvGrpSpPr>
        <p:grpSpPr>
          <a:xfrm>
            <a:off x="4951412" y="3963196"/>
            <a:ext cx="6117081" cy="1006547"/>
            <a:chOff x="4951412" y="3963196"/>
            <a:chExt cx="6117081" cy="1006547"/>
          </a:xfrm>
        </p:grpSpPr>
        <p:sp>
          <p:nvSpPr>
            <p:cNvPr id="5" name="Rectangle 4"/>
            <p:cNvSpPr/>
            <p:nvPr/>
          </p:nvSpPr>
          <p:spPr bwMode="auto">
            <a:xfrm>
              <a:off x="4951412" y="3970283"/>
              <a:ext cx="2286000" cy="9994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smtClean="0">
                  <a:gradFill>
                    <a:gsLst>
                      <a:gs pos="0">
                        <a:srgbClr val="FFFFFF"/>
                      </a:gs>
                      <a:gs pos="100000">
                        <a:srgbClr val="FFFFFF"/>
                      </a:gs>
                    </a:gsLst>
                    <a:lin ang="5400000" scaled="0"/>
                  </a:gradFill>
                </a:rPr>
                <a:t>View</a:t>
              </a:r>
              <a:endParaRPr lang="en-US" sz="2800" dirty="0">
                <a:gradFill>
                  <a:gsLst>
                    <a:gs pos="0">
                      <a:srgbClr val="FFFFFF"/>
                    </a:gs>
                    <a:gs pos="100000">
                      <a:srgbClr val="FFFFFF"/>
                    </a:gs>
                  </a:gsLst>
                  <a:lin ang="5400000" scaled="0"/>
                </a:gradFill>
              </a:endParaRPr>
            </a:p>
          </p:txBody>
        </p:sp>
        <p:sp>
          <p:nvSpPr>
            <p:cNvPr id="12" name="Content Placeholder 2"/>
            <p:cNvSpPr txBox="1">
              <a:spLocks/>
            </p:cNvSpPr>
            <p:nvPr/>
          </p:nvSpPr>
          <p:spPr>
            <a:xfrm>
              <a:off x="7761767" y="3963196"/>
              <a:ext cx="3306726" cy="999460"/>
            </a:xfrm>
            <a:prstGeom prst="rect">
              <a:avLst/>
            </a:prstGeom>
          </p:spPr>
          <p:txBody>
            <a:bodyPr vert="horz" wrap="square" lIns="0" tIns="0" rIns="0" bIns="0" rtlCol="0">
              <a:no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685864">
                <a:spcBef>
                  <a:spcPts val="1200"/>
                </a:spcBef>
                <a:buNone/>
              </a:pPr>
              <a:r>
                <a:rPr lang="en-US" sz="2400" dirty="0">
                  <a:solidFill>
                    <a:schemeClr val="accent2"/>
                  </a:solidFill>
                </a:rPr>
                <a:t>View</a:t>
              </a:r>
            </a:p>
            <a:p>
              <a:pPr marL="0" lvl="1" indent="0" defTabSz="685864">
                <a:spcBef>
                  <a:spcPts val="600"/>
                </a:spcBef>
                <a:buNone/>
              </a:pPr>
              <a:r>
                <a:rPr lang="en-US" sz="2000" dirty="0"/>
                <a:t>Visually represents</a:t>
              </a:r>
            </a:p>
            <a:p>
              <a:pPr marL="0" lvl="1" indent="0" defTabSz="685864">
                <a:spcBef>
                  <a:spcPts val="600"/>
                </a:spcBef>
                <a:buNone/>
              </a:pPr>
              <a:r>
                <a:rPr lang="en-US" sz="2000" dirty="0"/>
                <a:t>the model</a:t>
              </a:r>
            </a:p>
          </p:txBody>
        </p:sp>
      </p:grpSp>
      <p:sp>
        <p:nvSpPr>
          <p:cNvPr id="13" name="Right Arrow 12"/>
          <p:cNvSpPr/>
          <p:nvPr/>
        </p:nvSpPr>
        <p:spPr bwMode="auto">
          <a:xfrm>
            <a:off x="1945943" y="1690579"/>
            <a:ext cx="2286000" cy="999459"/>
          </a:xfrm>
          <a:prstGeom prst="righ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Request</a:t>
            </a:r>
          </a:p>
        </p:txBody>
      </p:sp>
      <p:grpSp>
        <p:nvGrpSpPr>
          <p:cNvPr id="21" name="Group 20"/>
          <p:cNvGrpSpPr/>
          <p:nvPr/>
        </p:nvGrpSpPr>
        <p:grpSpPr>
          <a:xfrm>
            <a:off x="1945943" y="3470400"/>
            <a:ext cx="2286000" cy="1492255"/>
            <a:chOff x="1945943" y="3470400"/>
            <a:chExt cx="2286000" cy="1492255"/>
          </a:xfrm>
        </p:grpSpPr>
        <p:sp>
          <p:nvSpPr>
            <p:cNvPr id="14" name="Left Arrow 13"/>
            <p:cNvSpPr/>
            <p:nvPr/>
          </p:nvSpPr>
          <p:spPr bwMode="auto">
            <a:xfrm>
              <a:off x="1945943" y="3963196"/>
              <a:ext cx="2286000" cy="999459"/>
            </a:xfrm>
            <a:prstGeom prst="lef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Response</a:t>
              </a:r>
            </a:p>
          </p:txBody>
        </p:sp>
        <p:graphicFrame>
          <p:nvGraphicFramePr>
            <p:cNvPr id="15" name="Chart 14"/>
            <p:cNvGraphicFramePr/>
            <p:nvPr>
              <p:extLst>
                <p:ext uri="{D42A27DB-BD31-4B8C-83A1-F6EECF244321}">
                  <p14:modId xmlns:p14="http://schemas.microsoft.com/office/powerpoint/2010/main" val="3104142826"/>
                </p:ext>
              </p:extLst>
            </p:nvPr>
          </p:nvGraphicFramePr>
          <p:xfrm>
            <a:off x="2531061" y="3470400"/>
            <a:ext cx="1115765" cy="999765"/>
          </p:xfrm>
          <a:graphic>
            <a:graphicData uri="http://schemas.openxmlformats.org/drawingml/2006/chart">
              <c:chart xmlns:c="http://schemas.openxmlformats.org/drawingml/2006/chart" xmlns:r="http://schemas.openxmlformats.org/officeDocument/2006/relationships" r:id="rId4"/>
            </a:graphicData>
          </a:graphic>
        </p:graphicFrame>
      </p:grpSp>
    </p:spTree>
    <p:extLst>
      <p:ext uri="{BB962C8B-B14F-4D97-AF65-F5344CB8AC3E}">
        <p14:creationId xmlns:p14="http://schemas.microsoft.com/office/powerpoint/2010/main" val="33211282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up)">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P spid="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89413592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9549"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6" name="Title 5"/>
          <p:cNvSpPr>
            <a:spLocks noGrp="1"/>
          </p:cNvSpPr>
          <p:nvPr>
            <p:ph type="ctrTitle"/>
          </p:nvPr>
        </p:nvSpPr>
        <p:spPr/>
        <p:txBody>
          <a:bodyPr/>
          <a:lstStyle/>
          <a:p>
            <a:r>
              <a:rPr lang="en-US" dirty="0" smtClean="0"/>
              <a:t>Building Web Sites</a:t>
            </a:r>
            <a:br>
              <a:rPr lang="en-US" dirty="0" smtClean="0"/>
            </a:br>
            <a:r>
              <a:rPr lang="en-US" dirty="0" smtClean="0"/>
              <a:t>Using ASP.NET 4.5</a:t>
            </a:r>
            <a:endParaRPr lang="en-US" dirty="0"/>
          </a:p>
        </p:txBody>
      </p:sp>
      <p:sp>
        <p:nvSpPr>
          <p:cNvPr id="7" name="Text Placeholder 6"/>
          <p:cNvSpPr>
            <a:spLocks noGrp="1"/>
          </p:cNvSpPr>
          <p:nvPr>
            <p:ph type="body" sz="quarter" idx="11"/>
          </p:nvPr>
        </p:nvSpPr>
        <p:spPr/>
        <p:txBody>
          <a:bodyPr/>
          <a:lstStyle/>
          <a:p>
            <a:r>
              <a:rPr lang="en-US" dirty="0" smtClean="0"/>
              <a:t>Name</a:t>
            </a:r>
          </a:p>
          <a:p>
            <a:r>
              <a:rPr lang="en-US" dirty="0" smtClean="0"/>
              <a:t>Title</a:t>
            </a:r>
          </a:p>
          <a:p>
            <a:r>
              <a:rPr lang="en-US" dirty="0" smtClean="0"/>
              <a:t>Microsoft Corporation</a:t>
            </a:r>
            <a:endParaRPr lang="en-US" dirty="0"/>
          </a:p>
        </p:txBody>
      </p:sp>
    </p:spTree>
    <p:extLst>
      <p:ext uri="{BB962C8B-B14F-4D97-AF65-F5344CB8AC3E}">
        <p14:creationId xmlns:p14="http://schemas.microsoft.com/office/powerpoint/2010/main" val="574643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031470" y="1418094"/>
            <a:ext cx="8125884" cy="548640"/>
            <a:chOff x="2031470" y="1418094"/>
            <a:chExt cx="8125884" cy="548640"/>
          </a:xfrm>
        </p:grpSpPr>
        <p:sp>
          <p:nvSpPr>
            <p:cNvPr id="6" name="Rectangle 5"/>
            <p:cNvSpPr/>
            <p:nvPr/>
          </p:nvSpPr>
          <p:spPr>
            <a:xfrm>
              <a:off x="4956787" y="1418094"/>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dirty="0">
                  <a:gradFill>
                    <a:gsLst>
                      <a:gs pos="0">
                        <a:srgbClr val="595959"/>
                      </a:gs>
                      <a:gs pos="86000">
                        <a:srgbClr val="595959"/>
                      </a:gs>
                    </a:gsLst>
                    <a:lin ang="5400000" scaled="0"/>
                  </a:gradFill>
                </a:rPr>
                <a:t>registering &amp; injecting controller factories</a:t>
              </a:r>
            </a:p>
            <a:p>
              <a:pPr marL="0" lvl="1" defTabSz="577850">
                <a:lnSpc>
                  <a:spcPct val="90000"/>
                </a:lnSpc>
                <a:spcBef>
                  <a:spcPct val="0"/>
                </a:spcBef>
                <a:spcAft>
                  <a:spcPct val="15000"/>
                </a:spcAft>
              </a:pPr>
              <a:r>
                <a:rPr lang="en-US" sz="1400" dirty="0">
                  <a:gradFill>
                    <a:gsLst>
                      <a:gs pos="0">
                        <a:srgbClr val="595959"/>
                      </a:gs>
                      <a:gs pos="86000">
                        <a:srgbClr val="595959"/>
                      </a:gs>
                    </a:gsLst>
                    <a:lin ang="5400000" scaled="0"/>
                  </a:gradFill>
                </a:rPr>
                <a:t>injecting controllers</a:t>
              </a:r>
            </a:p>
          </p:txBody>
        </p:sp>
        <p:sp>
          <p:nvSpPr>
            <p:cNvPr id="7" name="Rectangle 6"/>
            <p:cNvSpPr/>
            <p:nvPr/>
          </p:nvSpPr>
          <p:spPr>
            <a:xfrm>
              <a:off x="2031470" y="1418094"/>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Controllers</a:t>
              </a:r>
            </a:p>
          </p:txBody>
        </p:sp>
      </p:grpSp>
      <p:grpSp>
        <p:nvGrpSpPr>
          <p:cNvPr id="5" name="Group 4"/>
          <p:cNvGrpSpPr/>
          <p:nvPr/>
        </p:nvGrpSpPr>
        <p:grpSpPr>
          <a:xfrm>
            <a:off x="2031470" y="2130390"/>
            <a:ext cx="8125884" cy="548640"/>
            <a:chOff x="2031470" y="2130390"/>
            <a:chExt cx="8125884" cy="548640"/>
          </a:xfrm>
        </p:grpSpPr>
        <p:sp>
          <p:nvSpPr>
            <p:cNvPr id="8" name="Rectangle 7"/>
            <p:cNvSpPr/>
            <p:nvPr/>
          </p:nvSpPr>
          <p:spPr>
            <a:xfrm>
              <a:off x="4956787" y="2130390"/>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 view engines</a:t>
              </a:r>
            </a:p>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injecting dependencies into view pages</a:t>
              </a:r>
            </a:p>
          </p:txBody>
        </p:sp>
        <p:sp>
          <p:nvSpPr>
            <p:cNvPr id="9" name="Rectangle 8"/>
            <p:cNvSpPr/>
            <p:nvPr/>
          </p:nvSpPr>
          <p:spPr>
            <a:xfrm>
              <a:off x="2031470" y="2130390"/>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Views</a:t>
              </a:r>
            </a:p>
          </p:txBody>
        </p:sp>
      </p:grpSp>
      <p:grpSp>
        <p:nvGrpSpPr>
          <p:cNvPr id="20" name="Group 19"/>
          <p:cNvGrpSpPr/>
          <p:nvPr/>
        </p:nvGrpSpPr>
        <p:grpSpPr>
          <a:xfrm>
            <a:off x="2031470" y="2842686"/>
            <a:ext cx="8125884" cy="548640"/>
            <a:chOff x="2031470" y="2842686"/>
            <a:chExt cx="8125884" cy="548640"/>
          </a:xfrm>
        </p:grpSpPr>
        <p:sp>
          <p:nvSpPr>
            <p:cNvPr id="10" name="Rectangle 9"/>
            <p:cNvSpPr/>
            <p:nvPr/>
          </p:nvSpPr>
          <p:spPr>
            <a:xfrm>
              <a:off x="4956787" y="2842686"/>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locating &amp; injecting filters</a:t>
              </a:r>
            </a:p>
          </p:txBody>
        </p:sp>
        <p:sp>
          <p:nvSpPr>
            <p:cNvPr id="11" name="Rectangle 10"/>
            <p:cNvSpPr/>
            <p:nvPr/>
          </p:nvSpPr>
          <p:spPr>
            <a:xfrm>
              <a:off x="2031470" y="2842686"/>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Action Filters</a:t>
              </a:r>
            </a:p>
          </p:txBody>
        </p:sp>
      </p:grpSp>
      <p:grpSp>
        <p:nvGrpSpPr>
          <p:cNvPr id="21" name="Group 20"/>
          <p:cNvGrpSpPr/>
          <p:nvPr/>
        </p:nvGrpSpPr>
        <p:grpSpPr>
          <a:xfrm>
            <a:off x="2031470" y="3554982"/>
            <a:ext cx="8125884" cy="548640"/>
            <a:chOff x="2031470" y="3554982"/>
            <a:chExt cx="8125884" cy="548640"/>
          </a:xfrm>
        </p:grpSpPr>
        <p:sp>
          <p:nvSpPr>
            <p:cNvPr id="12" name="Rectangle 11"/>
            <p:cNvSpPr/>
            <p:nvPr/>
          </p:nvSpPr>
          <p:spPr>
            <a:xfrm>
              <a:off x="4956787" y="3554982"/>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a:t>
              </a:r>
            </a:p>
          </p:txBody>
        </p:sp>
        <p:sp>
          <p:nvSpPr>
            <p:cNvPr id="13" name="Rectangle 12"/>
            <p:cNvSpPr/>
            <p:nvPr/>
          </p:nvSpPr>
          <p:spPr>
            <a:xfrm>
              <a:off x="2031470" y="3554982"/>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Model Binders</a:t>
              </a:r>
            </a:p>
          </p:txBody>
        </p:sp>
      </p:grpSp>
      <p:grpSp>
        <p:nvGrpSpPr>
          <p:cNvPr id="22" name="Group 21"/>
          <p:cNvGrpSpPr/>
          <p:nvPr/>
        </p:nvGrpSpPr>
        <p:grpSpPr>
          <a:xfrm>
            <a:off x="2031470" y="4267278"/>
            <a:ext cx="8125884" cy="548640"/>
            <a:chOff x="2031470" y="4267278"/>
            <a:chExt cx="8125884" cy="548640"/>
          </a:xfrm>
        </p:grpSpPr>
        <p:sp>
          <p:nvSpPr>
            <p:cNvPr id="14" name="Rectangle 13"/>
            <p:cNvSpPr/>
            <p:nvPr/>
          </p:nvSpPr>
          <p:spPr>
            <a:xfrm>
              <a:off x="4956787" y="4267278"/>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a:t>
              </a:r>
            </a:p>
          </p:txBody>
        </p:sp>
        <p:sp>
          <p:nvSpPr>
            <p:cNvPr id="15" name="Rectangle 14"/>
            <p:cNvSpPr/>
            <p:nvPr/>
          </p:nvSpPr>
          <p:spPr>
            <a:xfrm>
              <a:off x="2031470" y="4267278"/>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Value Providers</a:t>
              </a:r>
            </a:p>
          </p:txBody>
        </p:sp>
      </p:grpSp>
      <p:grpSp>
        <p:nvGrpSpPr>
          <p:cNvPr id="23" name="Group 22"/>
          <p:cNvGrpSpPr/>
          <p:nvPr/>
        </p:nvGrpSpPr>
        <p:grpSpPr>
          <a:xfrm>
            <a:off x="2031470" y="4979574"/>
            <a:ext cx="8125884" cy="548640"/>
            <a:chOff x="2031470" y="4979574"/>
            <a:chExt cx="8125884" cy="548640"/>
          </a:xfrm>
        </p:grpSpPr>
        <p:sp>
          <p:nvSpPr>
            <p:cNvPr id="16" name="Rectangle 15"/>
            <p:cNvSpPr/>
            <p:nvPr/>
          </p:nvSpPr>
          <p:spPr>
            <a:xfrm>
              <a:off x="4956787" y="4979574"/>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a:t>
              </a:r>
            </a:p>
          </p:txBody>
        </p:sp>
        <p:sp>
          <p:nvSpPr>
            <p:cNvPr id="17" name="Rectangle 16"/>
            <p:cNvSpPr/>
            <p:nvPr/>
          </p:nvSpPr>
          <p:spPr>
            <a:xfrm>
              <a:off x="2031470" y="4979574"/>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dirty="0">
                  <a:latin typeface="Consolas" pitchFamily="49" charset="0"/>
                  <a:cs typeface="Consolas" pitchFamily="49" charset="0"/>
                </a:rPr>
                <a:t>Validation Providers</a:t>
              </a:r>
            </a:p>
          </p:txBody>
        </p:sp>
      </p:grpSp>
      <p:grpSp>
        <p:nvGrpSpPr>
          <p:cNvPr id="24" name="Group 23"/>
          <p:cNvGrpSpPr/>
          <p:nvPr/>
        </p:nvGrpSpPr>
        <p:grpSpPr>
          <a:xfrm>
            <a:off x="2031470" y="5691870"/>
            <a:ext cx="8125884" cy="548640"/>
            <a:chOff x="2031470" y="5691870"/>
            <a:chExt cx="8125884" cy="548640"/>
          </a:xfrm>
        </p:grpSpPr>
        <p:sp>
          <p:nvSpPr>
            <p:cNvPr id="18" name="Rectangle 17"/>
            <p:cNvSpPr/>
            <p:nvPr/>
          </p:nvSpPr>
          <p:spPr>
            <a:xfrm>
              <a:off x="4956787" y="5691870"/>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a:t>
              </a:r>
            </a:p>
          </p:txBody>
        </p:sp>
        <p:sp>
          <p:nvSpPr>
            <p:cNvPr id="19" name="Rectangle 18"/>
            <p:cNvSpPr/>
            <p:nvPr/>
          </p:nvSpPr>
          <p:spPr>
            <a:xfrm>
              <a:off x="2031470" y="5691870"/>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Model metadata Providers</a:t>
              </a:r>
            </a:p>
          </p:txBody>
        </p:sp>
      </p:grpSp>
      <p:sp>
        <p:nvSpPr>
          <p:cNvPr id="3" name="Title 2"/>
          <p:cNvSpPr>
            <a:spLocks noGrp="1"/>
          </p:cNvSpPr>
          <p:nvPr>
            <p:ph type="title"/>
          </p:nvPr>
        </p:nvSpPr>
        <p:spPr/>
        <p:txBody>
          <a:bodyPr/>
          <a:lstStyle/>
          <a:p>
            <a:r>
              <a:rPr lang="en-US" dirty="0" smtClean="0"/>
              <a:t>Supported Dependency Injection Points</a:t>
            </a:r>
            <a:endParaRPr lang="en-US" dirty="0"/>
          </a:p>
        </p:txBody>
      </p:sp>
    </p:spTree>
    <p:extLst>
      <p:ext uri="{BB962C8B-B14F-4D97-AF65-F5344CB8AC3E}">
        <p14:creationId xmlns:p14="http://schemas.microsoft.com/office/powerpoint/2010/main" val="20782325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ASP.NET MVC Fundamentals</a:t>
            </a:r>
            <a:endParaRPr lang="en-US" dirty="0"/>
          </a:p>
        </p:txBody>
      </p:sp>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414941942"/>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51237610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1718"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Web API</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76910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Web API – Once Missing in ASP.NET</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3" name="Rectangle 22"/>
          <p:cNvSpPr/>
          <p:nvPr/>
        </p:nvSpPr>
        <p:spPr>
          <a:xfrm>
            <a:off x="8263156" y="3456263"/>
            <a:ext cx="3058968" cy="9790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MVC</a:t>
            </a:r>
            <a:endParaRPr lang="en-US" dirty="0">
              <a:gradFill>
                <a:gsLst>
                  <a:gs pos="0">
                    <a:srgbClr val="FFFFFF"/>
                  </a:gs>
                  <a:gs pos="100000">
                    <a:srgbClr val="FFFFFF"/>
                  </a:gs>
                </a:gsLst>
                <a:lin ang="5400000" scaled="0"/>
              </a:gradFill>
            </a:endParaRPr>
          </a:p>
        </p:txBody>
      </p:sp>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sp>
        <p:nvSpPr>
          <p:cNvPr id="38" name="Rectangle 37"/>
          <p:cNvSpPr/>
          <p:nvPr/>
        </p:nvSpPr>
        <p:spPr bwMode="auto">
          <a:xfrm>
            <a:off x="8414918" y="3881611"/>
            <a:ext cx="1400732"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MVC 4</a:t>
            </a:r>
            <a:endParaRPr lang="en-US" sz="2000" dirty="0">
              <a:gradFill>
                <a:gsLst>
                  <a:gs pos="0">
                    <a:srgbClr val="FFFFFF"/>
                  </a:gs>
                  <a:gs pos="100000">
                    <a:srgbClr val="FFFFFF"/>
                  </a:gs>
                </a:gsLst>
                <a:lin ang="5400000" scaled="0"/>
              </a:gradFill>
            </a:endParaRPr>
          </a:p>
        </p:txBody>
      </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grpSp>
        <p:nvGrpSpPr>
          <p:cNvPr id="9" name="Group 8"/>
          <p:cNvGrpSpPr/>
          <p:nvPr/>
        </p:nvGrpSpPr>
        <p:grpSpPr>
          <a:xfrm>
            <a:off x="9889114" y="1703024"/>
            <a:ext cx="1433010" cy="4829903"/>
            <a:chOff x="9889114" y="1703024"/>
            <a:chExt cx="1433010" cy="4829903"/>
          </a:xfrm>
        </p:grpSpPr>
        <p:sp>
          <p:nvSpPr>
            <p:cNvPr id="35" name="Rectangle 34"/>
            <p:cNvSpPr/>
            <p:nvPr/>
          </p:nvSpPr>
          <p:spPr>
            <a:xfrm>
              <a:off x="9899010" y="4536821"/>
              <a:ext cx="1423114" cy="199610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Self Host</a:t>
              </a:r>
              <a:endParaRPr lang="en-US" dirty="0">
                <a:gradFill>
                  <a:gsLst>
                    <a:gs pos="0">
                      <a:srgbClr val="FFFFFF"/>
                    </a:gs>
                    <a:gs pos="100000">
                      <a:srgbClr val="FFFFFF"/>
                    </a:gs>
                  </a:gsLst>
                  <a:lin ang="5400000" scaled="0"/>
                </a:gradFill>
              </a:endParaRPr>
            </a:p>
          </p:txBody>
        </p:sp>
        <p:sp>
          <p:nvSpPr>
            <p:cNvPr id="37" name="Rectangle 36"/>
            <p:cNvSpPr/>
            <p:nvPr/>
          </p:nvSpPr>
          <p:spPr bwMode="auto">
            <a:xfrm>
              <a:off x="9899010" y="3881611"/>
              <a:ext cx="1357301"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Web API</a:t>
              </a:r>
              <a:endParaRPr lang="en-US" sz="2000" dirty="0">
                <a:gradFill>
                  <a:gsLst>
                    <a:gs pos="0">
                      <a:srgbClr val="FFFFFF"/>
                    </a:gs>
                    <a:gs pos="100000">
                      <a:srgbClr val="FFFFFF"/>
                    </a:gs>
                  </a:gsLst>
                  <a:lin ang="5400000" scaled="0"/>
                </a:gradFill>
              </a:endParaRPr>
            </a:p>
          </p:txBody>
        </p:sp>
        <p:sp>
          <p:nvSpPr>
            <p:cNvPr id="41" name="Rectangle 40"/>
            <p:cNvSpPr/>
            <p:nvPr/>
          </p:nvSpPr>
          <p:spPr>
            <a:xfrm>
              <a:off x="9899009" y="2659310"/>
              <a:ext cx="1423115" cy="72195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Code</a:t>
              </a:r>
              <a:endParaRPr lang="en-US" dirty="0">
                <a:gradFill>
                  <a:gsLst>
                    <a:gs pos="0">
                      <a:srgbClr val="FFFFFF"/>
                    </a:gs>
                    <a:gs pos="100000">
                      <a:srgbClr val="FFFFFF"/>
                    </a:gs>
                  </a:gsLst>
                  <a:lin ang="5400000" scaled="0"/>
                </a:gradFill>
              </a:endParaRPr>
            </a:p>
          </p:txBody>
        </p:sp>
        <p:sp>
          <p:nvSpPr>
            <p:cNvPr id="42" name="Rectangle 41"/>
            <p:cNvSpPr/>
            <p:nvPr/>
          </p:nvSpPr>
          <p:spPr>
            <a:xfrm>
              <a:off x="9889114" y="2170626"/>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JSON</a:t>
              </a:r>
              <a:endParaRPr lang="en-US" dirty="0">
                <a:gradFill>
                  <a:gsLst>
                    <a:gs pos="0">
                      <a:srgbClr val="FFFFFF"/>
                    </a:gs>
                    <a:gs pos="100000">
                      <a:srgbClr val="FFFFFF"/>
                    </a:gs>
                  </a:gsLst>
                  <a:lin ang="5400000" scaled="0"/>
                </a:gradFill>
              </a:endParaRPr>
            </a:p>
          </p:txBody>
        </p:sp>
        <p:sp>
          <p:nvSpPr>
            <p:cNvPr id="44" name="Rectangle 43"/>
            <p:cNvSpPr/>
            <p:nvPr/>
          </p:nvSpPr>
          <p:spPr>
            <a:xfrm>
              <a:off x="9899008" y="1703024"/>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XML</a:t>
              </a:r>
              <a:endParaRPr lang="en-US"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18635616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Web API</a:t>
            </a:r>
            <a:endParaRPr lang="en-US" dirty="0"/>
          </a:p>
        </p:txBody>
      </p:sp>
      <p:sp>
        <p:nvSpPr>
          <p:cNvPr id="4" name="Text Placeholder 3"/>
          <p:cNvSpPr>
            <a:spLocks noGrp="1"/>
          </p:cNvSpPr>
          <p:nvPr>
            <p:ph type="body" sz="quarter" idx="10"/>
          </p:nvPr>
        </p:nvSpPr>
        <p:spPr>
          <a:xfrm>
            <a:off x="519112" y="2278310"/>
            <a:ext cx="11149013" cy="3231654"/>
          </a:xfrm>
        </p:spPr>
        <p:txBody>
          <a:bodyPr/>
          <a:lstStyle/>
          <a:p>
            <a:pPr marL="574675" indent="-571500">
              <a:buFont typeface="Arial" pitchFamily="34" charset="0"/>
              <a:buChar char="•"/>
            </a:pPr>
            <a:r>
              <a:rPr lang="en-US" dirty="0" smtClean="0"/>
              <a:t>A </a:t>
            </a:r>
            <a:r>
              <a:rPr lang="en-US" dirty="0" err="1" smtClean="0"/>
              <a:t>RESTful</a:t>
            </a:r>
            <a:r>
              <a:rPr lang="en-US" dirty="0" smtClean="0"/>
              <a:t>, HTTP-considerate interface</a:t>
            </a:r>
          </a:p>
          <a:p>
            <a:pPr marL="574675" indent="-571500">
              <a:buFont typeface="Arial" pitchFamily="34" charset="0"/>
              <a:buChar char="•"/>
            </a:pPr>
            <a:r>
              <a:rPr lang="en-US" dirty="0" smtClean="0"/>
              <a:t>Previously WCF Web API, rebuilt as part of MVC</a:t>
            </a:r>
          </a:p>
          <a:p>
            <a:pPr marL="574675" indent="-571500">
              <a:buFont typeface="Arial" pitchFamily="34" charset="0"/>
              <a:buChar char="•"/>
            </a:pPr>
            <a:r>
              <a:rPr lang="en-US" dirty="0" smtClean="0"/>
              <a:t>More consistent with the MVC approach</a:t>
            </a:r>
          </a:p>
          <a:p>
            <a:pPr marL="574675" indent="-571500">
              <a:buFont typeface="Arial" pitchFamily="34" charset="0"/>
              <a:buChar char="•"/>
            </a:pPr>
            <a:r>
              <a:rPr lang="en-US" dirty="0" smtClean="0"/>
              <a:t>JSON and XML support out-of-the-box</a:t>
            </a:r>
          </a:p>
          <a:p>
            <a:pPr marL="574675" indent="-571500">
              <a:buFont typeface="Arial" pitchFamily="34" charset="0"/>
              <a:buChar char="•"/>
            </a:pPr>
            <a:r>
              <a:rPr lang="en-US" dirty="0" smtClean="0"/>
              <a:t>Custom formatter support available</a:t>
            </a:r>
          </a:p>
        </p:txBody>
      </p:sp>
      <p:sp>
        <p:nvSpPr>
          <p:cNvPr id="6" name="Rectangle 5"/>
          <p:cNvSpPr/>
          <p:nvPr>
            <p:custDataLst>
              <p:tags r:id="rId1"/>
            </p:custDataLst>
          </p:nvPr>
        </p:nvSpPr>
        <p:spPr bwMode="auto">
          <a:xfrm>
            <a:off x="516571" y="1420813"/>
            <a:ext cx="10850511"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4363" fontAlgn="base">
              <a:spcBef>
                <a:spcPts val="1200"/>
              </a:spcBef>
              <a:buSzPct val="80000"/>
            </a:pPr>
            <a:r>
              <a:rPr lang="en-US" sz="3200" dirty="0" smtClean="0">
                <a:ln>
                  <a:solidFill>
                    <a:schemeClr val="bg1">
                      <a:alpha val="0"/>
                    </a:schemeClr>
                  </a:solidFill>
                </a:ln>
                <a:solidFill>
                  <a:schemeClr val="bg1"/>
                </a:solidFill>
              </a:rPr>
              <a:t>How can you expose your site’s reach to devices or do B2B?</a:t>
            </a:r>
            <a:endParaRPr lang="en-US" sz="3200" dirty="0">
              <a:ln>
                <a:solidFill>
                  <a:schemeClr val="bg1">
                    <a:alpha val="0"/>
                  </a:schemeClr>
                </a:solidFill>
              </a:ln>
              <a:solidFill>
                <a:schemeClr val="bg1"/>
              </a:solidFill>
            </a:endParaRPr>
          </a:p>
        </p:txBody>
      </p:sp>
      <p:sp>
        <p:nvSpPr>
          <p:cNvPr id="7" name="Rectangle 6"/>
          <p:cNvSpPr/>
          <p:nvPr>
            <p:custDataLst>
              <p:tags r:id="rId2"/>
            </p:custDataLst>
          </p:nvPr>
        </p:nvSpPr>
        <p:spPr bwMode="auto">
          <a:xfrm>
            <a:off x="519112" y="1420813"/>
            <a:ext cx="10850511"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4363" fontAlgn="base">
              <a:spcBef>
                <a:spcPts val="1200"/>
              </a:spcBef>
              <a:buSzPct val="80000"/>
            </a:pPr>
            <a:r>
              <a:rPr lang="en-US" sz="3200" dirty="0" smtClean="0">
                <a:ln>
                  <a:solidFill>
                    <a:schemeClr val="bg1">
                      <a:alpha val="0"/>
                    </a:schemeClr>
                  </a:solidFill>
                </a:ln>
                <a:solidFill>
                  <a:schemeClr val="bg1"/>
                </a:solidFill>
              </a:rPr>
              <a:t>Now you can expose your site’s reach to devices or do B2B</a:t>
            </a:r>
            <a:endParaRPr lang="en-US" sz="3200" dirty="0">
              <a:ln>
                <a:solidFill>
                  <a:schemeClr val="bg1">
                    <a:alpha val="0"/>
                  </a:schemeClr>
                </a:solidFill>
              </a:ln>
              <a:solidFill>
                <a:schemeClr val="bg1"/>
              </a:solidFill>
            </a:endParaRPr>
          </a:p>
        </p:txBody>
      </p:sp>
    </p:spTree>
    <p:extLst>
      <p:ext uri="{BB962C8B-B14F-4D97-AF65-F5344CB8AC3E}">
        <p14:creationId xmlns:p14="http://schemas.microsoft.com/office/powerpoint/2010/main" val="42050198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3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3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4000"/>
                            </p:stCondLst>
                            <p:childTnLst>
                              <p:par>
                                <p:cTn id="13" presetID="10" presetClass="entr" presetSubtype="0" fill="hold" grpId="0" nodeType="after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childTnLst>
                          </p:cTn>
                        </p:par>
                        <p:par>
                          <p:cTn id="16" fill="hold">
                            <p:stCondLst>
                              <p:cond delay="4500"/>
                            </p:stCondLst>
                            <p:childTnLst>
                              <p:par>
                                <p:cTn id="17" presetID="10" presetClass="entr" presetSubtype="0" fill="hold" grpId="0" nodeType="after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Effect transition="in" filter="fade">
                                      <p:cBhvr>
                                        <p:cTn id="19" dur="500"/>
                                        <p:tgtEl>
                                          <p:spTgt spid="4">
                                            <p:txEl>
                                              <p:pRg st="2" end="2"/>
                                            </p:txEl>
                                          </p:spTgt>
                                        </p:tgtEl>
                                      </p:cBhvr>
                                    </p:animEffect>
                                  </p:childTnLst>
                                </p:cTn>
                              </p:par>
                            </p:childTnLst>
                          </p:cTn>
                        </p:par>
                        <p:par>
                          <p:cTn id="20" fill="hold">
                            <p:stCondLst>
                              <p:cond delay="5000"/>
                            </p:stCondLst>
                            <p:childTnLst>
                              <p:par>
                                <p:cTn id="21" presetID="10" presetClass="entr" presetSubtype="0" fill="hold" grpId="0" nodeType="after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par>
                          <p:cTn id="24" fill="hold">
                            <p:stCondLst>
                              <p:cond delay="5500"/>
                            </p:stCondLst>
                            <p:childTnLst>
                              <p:par>
                                <p:cTn id="25" presetID="10" presetClass="entr" presetSubtype="0" fill="hold" grpId="0" nodeType="after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1" y="2971258"/>
            <a:ext cx="12188825" cy="3108543"/>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0" y="1698670"/>
            <a:ext cx="12188825" cy="116633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A simple API in 5 steps</a:t>
            </a:r>
            <a:endParaRPr lang="en-US" sz="4800" dirty="0"/>
          </a:p>
        </p:txBody>
      </p:sp>
      <p:sp>
        <p:nvSpPr>
          <p:cNvPr id="5" name="TextBox 4"/>
          <p:cNvSpPr txBox="1"/>
          <p:nvPr/>
        </p:nvSpPr>
        <p:spPr>
          <a:xfrm>
            <a:off x="5130025" y="1695450"/>
            <a:ext cx="6211891"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public class Person</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public </a:t>
            </a:r>
            <a:r>
              <a:rPr lang="en-US" sz="1400" dirty="0" err="1">
                <a:solidFill>
                  <a:schemeClr val="lt1">
                    <a:alpha val="99000"/>
                  </a:schemeClr>
                </a:solidFill>
                <a:latin typeface="Consolas" pitchFamily="49" charset="0"/>
                <a:cs typeface="Consolas" pitchFamily="49" charset="0"/>
              </a:rPr>
              <a:t>int</a:t>
            </a:r>
            <a:r>
              <a:rPr lang="en-US" sz="1400" dirty="0">
                <a:solidFill>
                  <a:schemeClr val="lt1">
                    <a:alpha val="99000"/>
                  </a:schemeClr>
                </a:solidFill>
                <a:latin typeface="Consolas" pitchFamily="49" charset="0"/>
                <a:cs typeface="Consolas" pitchFamily="49" charset="0"/>
              </a:rPr>
              <a:t> Id { get; set; }</a:t>
            </a:r>
          </a:p>
          <a:p>
            <a:r>
              <a:rPr lang="en-US" sz="1400" dirty="0">
                <a:solidFill>
                  <a:schemeClr val="lt1">
                    <a:alpha val="99000"/>
                  </a:schemeClr>
                </a:solidFill>
                <a:latin typeface="Consolas" pitchFamily="49" charset="0"/>
                <a:cs typeface="Consolas" pitchFamily="49" charset="0"/>
              </a:rPr>
              <a:t>    public string Name { get; set; }</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8" name="Rectangle 7"/>
          <p:cNvSpPr/>
          <p:nvPr/>
        </p:nvSpPr>
        <p:spPr>
          <a:xfrm>
            <a:off x="433839" y="1698670"/>
            <a:ext cx="2167838"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1:</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Create a Model</a:t>
            </a:r>
            <a:endParaRPr lang="en-US" dirty="0">
              <a:solidFill>
                <a:schemeClr val="tx2">
                  <a:alpha val="99000"/>
                </a:schemeClr>
              </a:solidFill>
              <a:latin typeface="Segoe UI Light" pitchFamily="34" charset="0"/>
            </a:endParaRPr>
          </a:p>
        </p:txBody>
      </p:sp>
      <p:sp>
        <p:nvSpPr>
          <p:cNvPr id="9" name="TextBox 8"/>
          <p:cNvSpPr txBox="1"/>
          <p:nvPr/>
        </p:nvSpPr>
        <p:spPr>
          <a:xfrm>
            <a:off x="5130023" y="2971258"/>
            <a:ext cx="6211893" cy="3108543"/>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public class </a:t>
            </a:r>
            <a:r>
              <a:rPr lang="en-US" sz="1400" dirty="0" err="1">
                <a:solidFill>
                  <a:schemeClr val="lt1">
                    <a:alpha val="99000"/>
                  </a:schemeClr>
                </a:solidFill>
                <a:latin typeface="Consolas" pitchFamily="49" charset="0"/>
                <a:cs typeface="Consolas" pitchFamily="49" charset="0"/>
              </a:rPr>
              <a:t>PersonController</a:t>
            </a:r>
            <a:r>
              <a:rPr lang="en-US" sz="1400" dirty="0">
                <a:solidFill>
                  <a:schemeClr val="lt1">
                    <a:alpha val="99000"/>
                  </a:schemeClr>
                </a:solidFill>
                <a:latin typeface="Consolas" pitchFamily="49" charset="0"/>
                <a:cs typeface="Consolas" pitchFamily="49" charset="0"/>
              </a:rPr>
              <a:t> : </a:t>
            </a:r>
            <a:r>
              <a:rPr lang="en-US" sz="1400" dirty="0" err="1">
                <a:solidFill>
                  <a:schemeClr val="accent4">
                    <a:lumMod val="40000"/>
                    <a:lumOff val="60000"/>
                    <a:alpha val="99000"/>
                  </a:schemeClr>
                </a:solidFill>
                <a:latin typeface="Consolas" pitchFamily="49" charset="0"/>
                <a:cs typeface="Consolas" pitchFamily="49" charset="0"/>
              </a:rPr>
              <a:t>ApiController</a:t>
            </a:r>
            <a:endParaRPr lang="en-US" sz="1400" dirty="0">
              <a:solidFill>
                <a:schemeClr val="accent4">
                  <a:lumMod val="40000"/>
                  <a:lumOff val="60000"/>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List&lt;Person&gt; _people</a:t>
            </a:r>
            <a:r>
              <a:rPr lang="en-US" sz="1400" dirty="0" smtClean="0">
                <a:solidFill>
                  <a:schemeClr val="lt1">
                    <a:alpha val="99000"/>
                  </a:schemeClr>
                </a:solidFill>
                <a:latin typeface="Consolas" pitchFamily="49" charset="0"/>
                <a:cs typeface="Consolas" pitchFamily="49" charset="0"/>
              </a:rPr>
              <a:t>;</a:t>
            </a:r>
            <a:endParaRPr lang="en-US" sz="1400" dirty="0">
              <a:solidFill>
                <a:schemeClr val="lt1">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public </a:t>
            </a:r>
            <a:r>
              <a:rPr lang="en-US" sz="1400" dirty="0" err="1">
                <a:solidFill>
                  <a:schemeClr val="lt1">
                    <a:alpha val="99000"/>
                  </a:schemeClr>
                </a:solidFill>
                <a:latin typeface="Consolas" pitchFamily="49" charset="0"/>
                <a:cs typeface="Consolas" pitchFamily="49" charset="0"/>
              </a:rPr>
              <a:t>PersonController</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_people = new List&lt;Person&gt;();</a:t>
            </a:r>
          </a:p>
          <a:p>
            <a:r>
              <a:rPr lang="en-US" sz="1400" dirty="0">
                <a:solidFill>
                  <a:schemeClr val="lt1">
                    <a:alpha val="99000"/>
                  </a:schemeClr>
                </a:solidFill>
                <a:latin typeface="Consolas" pitchFamily="49" charset="0"/>
                <a:cs typeface="Consolas" pitchFamily="49" charset="0"/>
              </a:rPr>
              <a:t>        _</a:t>
            </a:r>
            <a:r>
              <a:rPr lang="en-US" sz="1400" dirty="0" err="1">
                <a:solidFill>
                  <a:schemeClr val="lt1">
                    <a:alpha val="99000"/>
                  </a:schemeClr>
                </a:solidFill>
                <a:latin typeface="Consolas" pitchFamily="49" charset="0"/>
                <a:cs typeface="Consolas" pitchFamily="49" charset="0"/>
              </a:rPr>
              <a:t>people.AddRange</a:t>
            </a:r>
            <a:r>
              <a:rPr lang="en-US" sz="1400" dirty="0">
                <a:solidFill>
                  <a:schemeClr val="lt1">
                    <a:alpha val="99000"/>
                  </a:schemeClr>
                </a:solidFill>
                <a:latin typeface="Consolas" pitchFamily="49" charset="0"/>
                <a:cs typeface="Consolas" pitchFamily="49" charset="0"/>
              </a:rPr>
              <a:t>(new Person[]</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new Person { Id = 1, Name = "Chuck Norris" },</a:t>
            </a:r>
          </a:p>
          <a:p>
            <a:r>
              <a:rPr lang="en-US" sz="1400" dirty="0">
                <a:solidFill>
                  <a:schemeClr val="lt1">
                    <a:alpha val="99000"/>
                  </a:schemeClr>
                </a:solidFill>
                <a:latin typeface="Consolas" pitchFamily="49" charset="0"/>
                <a:cs typeface="Consolas" pitchFamily="49" charset="0"/>
              </a:rPr>
              <a:t>            new Person { Id = 2, Name = "David </a:t>
            </a:r>
            <a:r>
              <a:rPr lang="en-US" sz="1400" dirty="0" err="1">
                <a:solidFill>
                  <a:schemeClr val="lt1">
                    <a:alpha val="99000"/>
                  </a:schemeClr>
                </a:solidFill>
                <a:latin typeface="Consolas" pitchFamily="49" charset="0"/>
                <a:cs typeface="Consolas" pitchFamily="49" charset="0"/>
              </a:rPr>
              <a:t>Caradine</a:t>
            </a:r>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a:t>
            </a:r>
          </a:p>
          <a:p>
            <a:r>
              <a:rPr lang="en-US" sz="1400" dirty="0" smtClean="0">
                <a:solidFill>
                  <a:schemeClr val="lt1">
                    <a:alpha val="99000"/>
                  </a:schemeClr>
                </a:solidFill>
                <a:latin typeface="Consolas" pitchFamily="49" charset="0"/>
                <a:cs typeface="Consolas" pitchFamily="49" charset="0"/>
              </a:rPr>
              <a:t>            new Person { Id = 3, Name = "Bruce Lee" }</a:t>
            </a:r>
          </a:p>
          <a:p>
            <a:r>
              <a:rPr lang="en-US" sz="1400" dirty="0" smtClean="0">
                <a:solidFill>
                  <a:schemeClr val="lt1">
                    <a:alpha val="99000"/>
                  </a:schemeClr>
                </a:solidFill>
                <a:latin typeface="Consolas" pitchFamily="49" charset="0"/>
                <a:cs typeface="Consolas" pitchFamily="49" charset="0"/>
              </a:rPr>
              <a:t>        </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10" name="Rectangle 9"/>
          <p:cNvSpPr/>
          <p:nvPr/>
        </p:nvSpPr>
        <p:spPr>
          <a:xfrm>
            <a:off x="433838" y="2971258"/>
            <a:ext cx="3156890"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2:</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Make an API Controller</a:t>
            </a:r>
            <a:endParaRPr lang="en-US" dirty="0">
              <a:solidFill>
                <a:schemeClr val="tx2">
                  <a:alpha val="99000"/>
                </a:schemeClr>
              </a:solidFill>
              <a:latin typeface="Segoe UI Light" pitchFamily="34" charset="0"/>
            </a:endParaRPr>
          </a:p>
        </p:txBody>
      </p:sp>
    </p:spTree>
    <p:extLst>
      <p:ext uri="{BB962C8B-B14F-4D97-AF65-F5344CB8AC3E}">
        <p14:creationId xmlns:p14="http://schemas.microsoft.com/office/powerpoint/2010/main" val="3846868820"/>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1" y="3004814"/>
            <a:ext cx="12188825" cy="116955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0" y="1698670"/>
            <a:ext cx="12188825" cy="116633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Make Controller actions to return &amp; save data</a:t>
            </a:r>
            <a:endParaRPr lang="en-US" sz="4800" dirty="0"/>
          </a:p>
        </p:txBody>
      </p:sp>
      <p:sp>
        <p:nvSpPr>
          <p:cNvPr id="5" name="TextBox 4"/>
          <p:cNvSpPr txBox="1"/>
          <p:nvPr/>
        </p:nvSpPr>
        <p:spPr>
          <a:xfrm>
            <a:off x="5130025" y="1695450"/>
            <a:ext cx="5901497"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 GET /</a:t>
            </a:r>
            <a:r>
              <a:rPr lang="en-US" sz="1400" dirty="0" err="1">
                <a:solidFill>
                  <a:schemeClr val="lt1">
                    <a:alpha val="99000"/>
                  </a:schemeClr>
                </a:solidFill>
                <a:latin typeface="Consolas" pitchFamily="49" charset="0"/>
                <a:cs typeface="Consolas" pitchFamily="49" charset="0"/>
              </a:rPr>
              <a:t>api</a:t>
            </a:r>
            <a:r>
              <a:rPr lang="en-US" sz="1400" dirty="0">
                <a:solidFill>
                  <a:schemeClr val="lt1">
                    <a:alpha val="99000"/>
                  </a:schemeClr>
                </a:solidFill>
                <a:latin typeface="Consolas" pitchFamily="49" charset="0"/>
                <a:cs typeface="Consolas" pitchFamily="49" charset="0"/>
              </a:rPr>
              <a:t>/person</a:t>
            </a:r>
          </a:p>
          <a:p>
            <a:r>
              <a:rPr lang="en-US" sz="1400" dirty="0">
                <a:solidFill>
                  <a:schemeClr val="lt1">
                    <a:alpha val="99000"/>
                  </a:schemeClr>
                </a:solidFill>
                <a:latin typeface="Consolas" pitchFamily="49" charset="0"/>
                <a:cs typeface="Consolas" pitchFamily="49" charset="0"/>
              </a:rPr>
              <a:t>public </a:t>
            </a:r>
            <a:r>
              <a:rPr lang="en-US" sz="1400" dirty="0" err="1">
                <a:solidFill>
                  <a:schemeClr val="lt1">
                    <a:alpha val="99000"/>
                  </a:schemeClr>
                </a:solidFill>
                <a:latin typeface="Consolas" pitchFamily="49" charset="0"/>
                <a:cs typeface="Consolas" pitchFamily="49" charset="0"/>
              </a:rPr>
              <a:t>IEnumerable</a:t>
            </a:r>
            <a:r>
              <a:rPr lang="en-US" sz="1400" dirty="0">
                <a:solidFill>
                  <a:schemeClr val="lt1">
                    <a:alpha val="99000"/>
                  </a:schemeClr>
                </a:solidFill>
                <a:latin typeface="Consolas" pitchFamily="49" charset="0"/>
                <a:cs typeface="Consolas" pitchFamily="49" charset="0"/>
              </a:rPr>
              <a:t>&lt;</a:t>
            </a:r>
            <a:r>
              <a:rPr lang="en-US" sz="1400" dirty="0">
                <a:solidFill>
                  <a:schemeClr val="accent4">
                    <a:lumMod val="40000"/>
                    <a:lumOff val="60000"/>
                    <a:alpha val="99000"/>
                  </a:schemeClr>
                </a:solidFill>
                <a:latin typeface="Consolas" pitchFamily="49" charset="0"/>
                <a:cs typeface="Consolas" pitchFamily="49" charset="0"/>
              </a:rPr>
              <a:t>Person</a:t>
            </a:r>
            <a:r>
              <a:rPr lang="en-US" sz="1400" dirty="0">
                <a:solidFill>
                  <a:schemeClr val="lt1">
                    <a:alpha val="99000"/>
                  </a:schemeClr>
                </a:solidFill>
                <a:latin typeface="Consolas" pitchFamily="49" charset="0"/>
                <a:cs typeface="Consolas" pitchFamily="49" charset="0"/>
              </a:rPr>
              <a:t>&gt; Get()</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return _people;</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8" name="Rectangle 7"/>
          <p:cNvSpPr/>
          <p:nvPr/>
        </p:nvSpPr>
        <p:spPr>
          <a:xfrm>
            <a:off x="433839" y="1698670"/>
            <a:ext cx="2485232"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3:</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Return everything</a:t>
            </a:r>
            <a:endParaRPr lang="en-US" dirty="0">
              <a:solidFill>
                <a:schemeClr val="tx2">
                  <a:alpha val="99000"/>
                </a:schemeClr>
              </a:solidFill>
              <a:latin typeface="Segoe UI Light" pitchFamily="34" charset="0"/>
            </a:endParaRPr>
          </a:p>
        </p:txBody>
      </p:sp>
      <p:sp>
        <p:nvSpPr>
          <p:cNvPr id="9" name="TextBox 8"/>
          <p:cNvSpPr txBox="1"/>
          <p:nvPr/>
        </p:nvSpPr>
        <p:spPr>
          <a:xfrm>
            <a:off x="5130023" y="3004814"/>
            <a:ext cx="5901499"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 GET /</a:t>
            </a:r>
            <a:r>
              <a:rPr lang="en-US" sz="1400" dirty="0" err="1">
                <a:solidFill>
                  <a:schemeClr val="lt1">
                    <a:alpha val="99000"/>
                  </a:schemeClr>
                </a:solidFill>
                <a:latin typeface="Consolas" pitchFamily="49" charset="0"/>
                <a:cs typeface="Consolas" pitchFamily="49" charset="0"/>
              </a:rPr>
              <a:t>api</a:t>
            </a:r>
            <a:r>
              <a:rPr lang="en-US" sz="1400" dirty="0">
                <a:solidFill>
                  <a:schemeClr val="lt1">
                    <a:alpha val="99000"/>
                  </a:schemeClr>
                </a:solidFill>
                <a:latin typeface="Consolas" pitchFamily="49" charset="0"/>
                <a:cs typeface="Consolas" pitchFamily="49" charset="0"/>
              </a:rPr>
              <a:t>/person/5</a:t>
            </a:r>
          </a:p>
          <a:p>
            <a:r>
              <a:rPr lang="en-US" sz="1400" dirty="0">
                <a:solidFill>
                  <a:schemeClr val="lt1">
                    <a:alpha val="99000"/>
                  </a:schemeClr>
                </a:solidFill>
                <a:latin typeface="Consolas" pitchFamily="49" charset="0"/>
                <a:cs typeface="Consolas" pitchFamily="49" charset="0"/>
              </a:rPr>
              <a:t>public </a:t>
            </a:r>
            <a:r>
              <a:rPr lang="en-US" sz="1400" dirty="0" smtClean="0">
                <a:solidFill>
                  <a:schemeClr val="accent4">
                    <a:lumMod val="40000"/>
                    <a:lumOff val="60000"/>
                    <a:alpha val="99000"/>
                  </a:schemeClr>
                </a:solidFill>
                <a:latin typeface="Consolas" pitchFamily="49" charset="0"/>
                <a:cs typeface="Consolas" pitchFamily="49" charset="0"/>
              </a:rPr>
              <a:t>Person</a:t>
            </a:r>
            <a:r>
              <a:rPr lang="en-US" sz="1400" dirty="0" smtClean="0">
                <a:solidFill>
                  <a:schemeClr val="lt1">
                    <a:alpha val="99000"/>
                  </a:schemeClr>
                </a:solidFill>
                <a:latin typeface="Consolas" pitchFamily="49" charset="0"/>
                <a:cs typeface="Consolas" pitchFamily="49" charset="0"/>
              </a:rPr>
              <a:t> Get(</a:t>
            </a:r>
            <a:r>
              <a:rPr lang="en-US" sz="1400" dirty="0" err="1" smtClean="0">
                <a:solidFill>
                  <a:schemeClr val="lt1">
                    <a:alpha val="99000"/>
                  </a:schemeClr>
                </a:solidFill>
                <a:latin typeface="Consolas" pitchFamily="49" charset="0"/>
                <a:cs typeface="Consolas" pitchFamily="49" charset="0"/>
              </a:rPr>
              <a:t>int</a:t>
            </a:r>
            <a:r>
              <a:rPr lang="en-US" sz="1400" dirty="0" smtClean="0">
                <a:solidFill>
                  <a:schemeClr val="lt1">
                    <a:alpha val="99000"/>
                  </a:schemeClr>
                </a:solidFill>
                <a:latin typeface="Consolas" pitchFamily="49" charset="0"/>
                <a:cs typeface="Consolas" pitchFamily="49" charset="0"/>
              </a:rPr>
              <a:t> </a:t>
            </a:r>
            <a:r>
              <a:rPr lang="en-US" sz="1400" dirty="0">
                <a:solidFill>
                  <a:schemeClr val="lt1">
                    <a:alpha val="99000"/>
                  </a:schemeClr>
                </a:solidFill>
                <a:latin typeface="Consolas" pitchFamily="49" charset="0"/>
                <a:cs typeface="Consolas" pitchFamily="49" charset="0"/>
              </a:rPr>
              <a:t>id)</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return _</a:t>
            </a:r>
            <a:r>
              <a:rPr lang="en-US" sz="1400" dirty="0" err="1">
                <a:solidFill>
                  <a:schemeClr val="lt1">
                    <a:alpha val="99000"/>
                  </a:schemeClr>
                </a:solidFill>
                <a:latin typeface="Consolas" pitchFamily="49" charset="0"/>
                <a:cs typeface="Consolas" pitchFamily="49" charset="0"/>
              </a:rPr>
              <a:t>people.First</a:t>
            </a:r>
            <a:r>
              <a:rPr lang="en-US" sz="1400" dirty="0">
                <a:solidFill>
                  <a:schemeClr val="lt1">
                    <a:alpha val="99000"/>
                  </a:schemeClr>
                </a:solidFill>
                <a:latin typeface="Consolas" pitchFamily="49" charset="0"/>
                <a:cs typeface="Consolas" pitchFamily="49" charset="0"/>
              </a:rPr>
              <a:t>(x =&gt; </a:t>
            </a:r>
            <a:r>
              <a:rPr lang="en-US" sz="1400" dirty="0" err="1">
                <a:solidFill>
                  <a:schemeClr val="lt1">
                    <a:alpha val="99000"/>
                  </a:schemeClr>
                </a:solidFill>
                <a:latin typeface="Consolas" pitchFamily="49" charset="0"/>
                <a:cs typeface="Consolas" pitchFamily="49" charset="0"/>
              </a:rPr>
              <a:t>x.Id</a:t>
            </a:r>
            <a:r>
              <a:rPr lang="en-US" sz="1400" dirty="0">
                <a:solidFill>
                  <a:schemeClr val="lt1">
                    <a:alpha val="99000"/>
                  </a:schemeClr>
                </a:solidFill>
                <a:latin typeface="Consolas" pitchFamily="49" charset="0"/>
                <a:cs typeface="Consolas" pitchFamily="49" charset="0"/>
              </a:rPr>
              <a:t> == id);</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10" name="Rectangle 9"/>
          <p:cNvSpPr/>
          <p:nvPr/>
        </p:nvSpPr>
        <p:spPr>
          <a:xfrm>
            <a:off x="433838" y="3004814"/>
            <a:ext cx="2259658"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4:</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Return one item</a:t>
            </a:r>
            <a:endParaRPr lang="en-US" dirty="0">
              <a:solidFill>
                <a:schemeClr val="tx2">
                  <a:alpha val="99000"/>
                </a:schemeClr>
              </a:solidFill>
              <a:latin typeface="Segoe UI Light" pitchFamily="34" charset="0"/>
            </a:endParaRPr>
          </a:p>
        </p:txBody>
      </p:sp>
      <p:sp>
        <p:nvSpPr>
          <p:cNvPr id="11" name="Rectangle 10"/>
          <p:cNvSpPr/>
          <p:nvPr/>
        </p:nvSpPr>
        <p:spPr bwMode="auto">
          <a:xfrm>
            <a:off x="-2" y="4331673"/>
            <a:ext cx="12188825" cy="116955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2" name="TextBox 11"/>
          <p:cNvSpPr txBox="1"/>
          <p:nvPr/>
        </p:nvSpPr>
        <p:spPr>
          <a:xfrm>
            <a:off x="5130022" y="4331673"/>
            <a:ext cx="5901499"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 POST /</a:t>
            </a:r>
            <a:r>
              <a:rPr lang="en-US" sz="1400" dirty="0" err="1">
                <a:solidFill>
                  <a:schemeClr val="lt1">
                    <a:alpha val="99000"/>
                  </a:schemeClr>
                </a:solidFill>
                <a:latin typeface="Consolas" pitchFamily="49" charset="0"/>
                <a:cs typeface="Consolas" pitchFamily="49" charset="0"/>
              </a:rPr>
              <a:t>api</a:t>
            </a:r>
            <a:r>
              <a:rPr lang="en-US" sz="1400" dirty="0">
                <a:solidFill>
                  <a:schemeClr val="lt1">
                    <a:alpha val="99000"/>
                  </a:schemeClr>
                </a:solidFill>
                <a:latin typeface="Consolas" pitchFamily="49" charset="0"/>
                <a:cs typeface="Consolas" pitchFamily="49" charset="0"/>
              </a:rPr>
              <a:t>/person</a:t>
            </a:r>
          </a:p>
          <a:p>
            <a:r>
              <a:rPr lang="en-US" sz="1400" dirty="0">
                <a:solidFill>
                  <a:schemeClr val="lt1">
                    <a:alpha val="99000"/>
                  </a:schemeClr>
                </a:solidFill>
                <a:latin typeface="Consolas" pitchFamily="49" charset="0"/>
                <a:cs typeface="Consolas" pitchFamily="49" charset="0"/>
              </a:rPr>
              <a:t>public void Post(</a:t>
            </a:r>
            <a:r>
              <a:rPr lang="en-US" sz="1400" dirty="0">
                <a:solidFill>
                  <a:schemeClr val="accent4">
                    <a:lumMod val="40000"/>
                    <a:lumOff val="60000"/>
                    <a:alpha val="99000"/>
                  </a:schemeClr>
                </a:solidFill>
                <a:latin typeface="Consolas" pitchFamily="49" charset="0"/>
                <a:cs typeface="Consolas" pitchFamily="49" charset="0"/>
              </a:rPr>
              <a:t>Person</a:t>
            </a:r>
            <a:r>
              <a:rPr lang="en-US" sz="1400" dirty="0">
                <a:solidFill>
                  <a:schemeClr val="lt1">
                    <a:alpha val="99000"/>
                  </a:schemeClr>
                </a:solidFill>
                <a:latin typeface="Consolas" pitchFamily="49" charset="0"/>
                <a:cs typeface="Consolas" pitchFamily="49" charset="0"/>
              </a:rPr>
              <a:t> value)</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_</a:t>
            </a:r>
            <a:r>
              <a:rPr lang="en-US" sz="1400" dirty="0" err="1">
                <a:solidFill>
                  <a:schemeClr val="lt1">
                    <a:alpha val="99000"/>
                  </a:schemeClr>
                </a:solidFill>
                <a:latin typeface="Consolas" pitchFamily="49" charset="0"/>
                <a:cs typeface="Consolas" pitchFamily="49" charset="0"/>
              </a:rPr>
              <a:t>people.Add</a:t>
            </a:r>
            <a:r>
              <a:rPr lang="en-US" sz="1400" dirty="0">
                <a:solidFill>
                  <a:schemeClr val="lt1">
                    <a:alpha val="99000"/>
                  </a:schemeClr>
                </a:solidFill>
                <a:latin typeface="Consolas" pitchFamily="49" charset="0"/>
                <a:cs typeface="Consolas" pitchFamily="49" charset="0"/>
              </a:rPr>
              <a:t>(value);</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13" name="Rectangle 12"/>
          <p:cNvSpPr/>
          <p:nvPr/>
        </p:nvSpPr>
        <p:spPr>
          <a:xfrm>
            <a:off x="433837" y="4331673"/>
            <a:ext cx="2106667"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5:</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Collect an item</a:t>
            </a:r>
            <a:endParaRPr lang="en-US" dirty="0">
              <a:solidFill>
                <a:schemeClr val="tx2">
                  <a:alpha val="99000"/>
                </a:schemeClr>
              </a:solidFill>
              <a:latin typeface="Segoe UI Light" pitchFamily="34" charset="0"/>
            </a:endParaRPr>
          </a:p>
        </p:txBody>
      </p:sp>
    </p:spTree>
    <p:extLst>
      <p:ext uri="{BB962C8B-B14F-4D97-AF65-F5344CB8AC3E}">
        <p14:creationId xmlns:p14="http://schemas.microsoft.com/office/powerpoint/2010/main" val="3861054694"/>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Web API with IE9</a:t>
            </a:r>
            <a:endParaRPr lang="en-US" dirty="0"/>
          </a:p>
        </p:txBody>
      </p:sp>
      <p:sp>
        <p:nvSpPr>
          <p:cNvPr id="4" name="Text Placeholder 3"/>
          <p:cNvSpPr>
            <a:spLocks noGrp="1"/>
          </p:cNvSpPr>
          <p:nvPr>
            <p:ph type="body" idx="1"/>
          </p:nvPr>
        </p:nvSpPr>
        <p:spPr>
          <a:xfrm>
            <a:off x="519113" y="1558599"/>
            <a:ext cx="5486400" cy="332399"/>
          </a:xfrm>
        </p:spPr>
        <p:txBody>
          <a:bodyPr/>
          <a:lstStyle/>
          <a:p>
            <a:r>
              <a:rPr lang="en-US" sz="2400" dirty="0" smtClean="0"/>
              <a:t>Go to /</a:t>
            </a:r>
            <a:r>
              <a:rPr lang="en-US" sz="2400" dirty="0" err="1" smtClean="0"/>
              <a:t>api</a:t>
            </a:r>
            <a:r>
              <a:rPr lang="en-US" sz="2400" dirty="0" smtClean="0"/>
              <a:t>/person ([prefix]Controller)</a:t>
            </a:r>
            <a:endParaRPr lang="en-US" sz="2400" dirty="0"/>
          </a:p>
        </p:txBody>
      </p:sp>
      <p:sp>
        <p:nvSpPr>
          <p:cNvPr id="6" name="Text Placeholder 5"/>
          <p:cNvSpPr>
            <a:spLocks noGrp="1"/>
          </p:cNvSpPr>
          <p:nvPr>
            <p:ph type="body" sz="quarter" idx="3"/>
          </p:nvPr>
        </p:nvSpPr>
        <p:spPr>
          <a:xfrm>
            <a:off x="6181725" y="1558599"/>
            <a:ext cx="5486400" cy="332399"/>
          </a:xfrm>
        </p:spPr>
        <p:txBody>
          <a:bodyPr/>
          <a:lstStyle/>
          <a:p>
            <a:r>
              <a:rPr lang="en-US" sz="2400" dirty="0" smtClean="0"/>
              <a:t>Detailed view exposes the JSON data</a:t>
            </a:r>
            <a:endParaRPr lang="en-US" sz="2400" dirty="0"/>
          </a:p>
        </p:txBody>
      </p:sp>
      <p:pic>
        <p:nvPicPr>
          <p:cNvPr id="72706" name="Picture 2" descr="C:\Users\bradyg\AppData\Local\Temp\SNAGHTML39e7142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112" y="2028083"/>
            <a:ext cx="5115485" cy="2787198"/>
          </a:xfrm>
          <a:prstGeom prst="rect">
            <a:avLst/>
          </a:prstGeom>
          <a:noFill/>
          <a:extLst>
            <a:ext uri="{909E8E84-426E-40DD-AFC4-6F175D3DCCD1}">
              <a14:hiddenFill xmlns:a14="http://schemas.microsoft.com/office/drawing/2010/main">
                <a:solidFill>
                  <a:srgbClr val="FFFFFF"/>
                </a:solidFill>
              </a14:hiddenFill>
            </a:ext>
          </a:extLst>
        </p:spPr>
      </p:pic>
      <p:pic>
        <p:nvPicPr>
          <p:cNvPr id="72708" name="Picture 4" descr="C:\Users\bradyg\AppData\Local\Temp\SNAGHTML39e98fa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1724" y="2028083"/>
            <a:ext cx="5115485" cy="2787198"/>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custDataLst>
              <p:tags r:id="rId1"/>
            </p:custDataLst>
          </p:nvPr>
        </p:nvSpPr>
        <p:spPr bwMode="auto">
          <a:xfrm>
            <a:off x="446698" y="5053246"/>
            <a:ext cx="10850511"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4363" fontAlgn="base">
              <a:spcBef>
                <a:spcPts val="1200"/>
              </a:spcBef>
              <a:buSzPct val="80000"/>
            </a:pPr>
            <a:r>
              <a:rPr lang="en-US" sz="3200" dirty="0" smtClean="0">
                <a:ln>
                  <a:solidFill>
                    <a:schemeClr val="bg1">
                      <a:alpha val="0"/>
                    </a:schemeClr>
                  </a:solidFill>
                </a:ln>
                <a:solidFill>
                  <a:schemeClr val="bg1"/>
                </a:solidFill>
              </a:rPr>
              <a:t>All of this, using native HTTP calls and familiar MVC syntax!</a:t>
            </a:r>
            <a:endParaRPr lang="en-US" sz="3200" dirty="0">
              <a:ln>
                <a:solidFill>
                  <a:schemeClr val="bg1">
                    <a:alpha val="0"/>
                  </a:schemeClr>
                </a:solidFill>
              </a:ln>
              <a:solidFill>
                <a:schemeClr val="bg1"/>
              </a:solidFill>
            </a:endParaRPr>
          </a:p>
        </p:txBody>
      </p:sp>
    </p:spTree>
    <p:extLst>
      <p:ext uri="{BB962C8B-B14F-4D97-AF65-F5344CB8AC3E}">
        <p14:creationId xmlns:p14="http://schemas.microsoft.com/office/powerpoint/2010/main" val="2146472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500"/>
                                  </p:stCondLst>
                                  <p:childTnLst>
                                    <p:set>
                                      <p:cBhvr>
                                        <p:cTn id="9" dur="1" fill="hold">
                                          <p:stCondLst>
                                            <p:cond delay="0"/>
                                          </p:stCondLst>
                                        </p:cTn>
                                        <p:tgtEl>
                                          <p:spTgt spid="72706"/>
                                        </p:tgtEl>
                                        <p:attrNameLst>
                                          <p:attrName>style.visibility</p:attrName>
                                        </p:attrNameLst>
                                      </p:cBhvr>
                                      <p:to>
                                        <p:strVal val="visible"/>
                                      </p:to>
                                    </p:set>
                                    <p:animEffect transition="in" filter="fade">
                                      <p:cBhvr>
                                        <p:cTn id="10" dur="500"/>
                                        <p:tgtEl>
                                          <p:spTgt spid="72706"/>
                                        </p:tgtEl>
                                      </p:cBhvr>
                                    </p:animEffect>
                                  </p:childTnLst>
                                </p:cTn>
                              </p:par>
                            </p:childTnLst>
                          </p:cTn>
                        </p:par>
                        <p:par>
                          <p:cTn id="11" fill="hold">
                            <p:stCondLst>
                              <p:cond delay="1000"/>
                            </p:stCondLst>
                            <p:childTnLst>
                              <p:par>
                                <p:cTn id="12" presetID="10" presetClass="entr" presetSubtype="0" fill="hold" grpId="0" nodeType="afterEffect">
                                  <p:stCondLst>
                                    <p:cond delay="50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500"/>
                                        <p:tgtEl>
                                          <p:spTgt spid="6">
                                            <p:txEl>
                                              <p:pRg st="0" end="0"/>
                                            </p:txEl>
                                          </p:spTgt>
                                        </p:tgtEl>
                                      </p:cBhvr>
                                    </p:animEffect>
                                  </p:childTnLst>
                                </p:cTn>
                              </p:par>
                              <p:par>
                                <p:cTn id="15" presetID="10" presetClass="entr" presetSubtype="0" fill="hold" nodeType="withEffect">
                                  <p:stCondLst>
                                    <p:cond delay="500"/>
                                  </p:stCondLst>
                                  <p:childTnLst>
                                    <p:set>
                                      <p:cBhvr>
                                        <p:cTn id="16" dur="1" fill="hold">
                                          <p:stCondLst>
                                            <p:cond delay="0"/>
                                          </p:stCondLst>
                                        </p:cTn>
                                        <p:tgtEl>
                                          <p:spTgt spid="72708"/>
                                        </p:tgtEl>
                                        <p:attrNameLst>
                                          <p:attrName>style.visibility</p:attrName>
                                        </p:attrNameLst>
                                      </p:cBhvr>
                                      <p:to>
                                        <p:strVal val="visible"/>
                                      </p:to>
                                    </p:set>
                                    <p:animEffect transition="in" filter="fade">
                                      <p:cBhvr>
                                        <p:cTn id="17" dur="500"/>
                                        <p:tgtEl>
                                          <p:spTgt spid="72708"/>
                                        </p:tgtEl>
                                      </p:cBhvr>
                                    </p:animEffect>
                                  </p:childTnLst>
                                </p:cTn>
                              </p:par>
                            </p:childTnLst>
                          </p:cTn>
                        </p:par>
                        <p:par>
                          <p:cTn id="18" fill="hold">
                            <p:stCondLst>
                              <p:cond delay="2000"/>
                            </p:stCondLst>
                            <p:childTnLst>
                              <p:par>
                                <p:cTn id="19" presetID="10" presetClass="entr" presetSubtype="0" fill="hold" grpId="0" nodeType="afterEffect">
                                  <p:stCondLst>
                                    <p:cond delay="50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P spid="1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smtClean="0"/>
              <a:t>Building an API</a:t>
            </a:r>
            <a:endParaRPr lang="en-US" dirty="0"/>
          </a:p>
        </p:txBody>
      </p:sp>
      <p:sp>
        <p:nvSpPr>
          <p:cNvPr id="9" name="Text Placeholder 8"/>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3904628930"/>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168864311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0519"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Summary</a:t>
            </a:r>
            <a:endParaRPr lang="en-US" dirty="0"/>
          </a:p>
        </p:txBody>
      </p:sp>
      <p:sp>
        <p:nvSpPr>
          <p:cNvPr id="7" name="Rectangle 6"/>
          <p:cNvSpPr/>
          <p:nvPr/>
        </p:nvSpPr>
        <p:spPr bwMode="auto">
          <a:xfrm>
            <a:off x="4763" y="1955510"/>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New features of ASP.NET Web Forms 4.5</a:t>
            </a:r>
            <a:endParaRPr lang="en-US" dirty="0">
              <a:gradFill>
                <a:gsLst>
                  <a:gs pos="0">
                    <a:schemeClr val="bg1"/>
                  </a:gs>
                  <a:gs pos="100000">
                    <a:schemeClr val="bg1"/>
                  </a:gs>
                </a:gsLst>
                <a:lin ang="5400000" scaled="0"/>
              </a:gradFill>
            </a:endParaRPr>
          </a:p>
        </p:txBody>
      </p:sp>
      <p:sp>
        <p:nvSpPr>
          <p:cNvPr id="8" name="Rectangle 7"/>
          <p:cNvSpPr/>
          <p:nvPr/>
        </p:nvSpPr>
        <p:spPr bwMode="auto">
          <a:xfrm>
            <a:off x="4763" y="2622953"/>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Web Pages and Razor</a:t>
            </a:r>
            <a:endParaRPr lang="en-US" dirty="0">
              <a:gradFill>
                <a:gsLst>
                  <a:gs pos="0">
                    <a:schemeClr val="bg1"/>
                  </a:gs>
                  <a:gs pos="100000">
                    <a:schemeClr val="bg1"/>
                  </a:gs>
                </a:gsLst>
                <a:lin ang="5400000" scaled="0"/>
              </a:gradFill>
            </a:endParaRPr>
          </a:p>
        </p:txBody>
      </p:sp>
      <p:sp>
        <p:nvSpPr>
          <p:cNvPr id="9" name="Rectangle 8"/>
          <p:cNvSpPr/>
          <p:nvPr/>
        </p:nvSpPr>
        <p:spPr bwMode="auto">
          <a:xfrm>
            <a:off x="4763" y="3290396"/>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New Features in MVC 4</a:t>
            </a:r>
            <a:endParaRPr lang="en-US" dirty="0">
              <a:gradFill>
                <a:gsLst>
                  <a:gs pos="0">
                    <a:schemeClr val="bg1"/>
                  </a:gs>
                  <a:gs pos="100000">
                    <a:schemeClr val="bg1"/>
                  </a:gs>
                </a:gsLst>
                <a:lin ang="5400000" scaled="0"/>
              </a:gradFill>
            </a:endParaRPr>
          </a:p>
        </p:txBody>
      </p:sp>
      <p:sp>
        <p:nvSpPr>
          <p:cNvPr id="10" name="Rectangle 9"/>
          <p:cNvSpPr/>
          <p:nvPr/>
        </p:nvSpPr>
        <p:spPr bwMode="auto">
          <a:xfrm>
            <a:off x="-3175" y="3951951"/>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Web API</a:t>
            </a:r>
            <a:endParaRPr lang="en-US" dirty="0">
              <a:gradFill>
                <a:gsLst>
                  <a:gs pos="0">
                    <a:schemeClr val="bg1"/>
                  </a:gs>
                  <a:gs pos="100000">
                    <a:schemeClr val="bg1"/>
                  </a:gs>
                </a:gsLst>
                <a:lin ang="5400000" scaled="0"/>
              </a:gradFill>
            </a:endParaRPr>
          </a:p>
        </p:txBody>
      </p:sp>
      <p:sp>
        <p:nvSpPr>
          <p:cNvPr id="11" name="Rectangle 10"/>
          <p:cNvSpPr/>
          <p:nvPr/>
        </p:nvSpPr>
        <p:spPr bwMode="auto">
          <a:xfrm>
            <a:off x="14550" y="1336122"/>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There is </a:t>
            </a:r>
            <a:r>
              <a:rPr lang="en-US" dirty="0" smtClean="0">
                <a:solidFill>
                  <a:schemeClr val="accent4">
                    <a:lumMod val="40000"/>
                    <a:lumOff val="60000"/>
                  </a:schemeClr>
                </a:solidFill>
              </a:rPr>
              <a:t>One ASP.NET Framework</a:t>
            </a:r>
            <a:r>
              <a:rPr lang="en-US" dirty="0" smtClean="0">
                <a:gradFill>
                  <a:gsLst>
                    <a:gs pos="0">
                      <a:schemeClr val="bg1"/>
                    </a:gs>
                    <a:gs pos="100000">
                      <a:schemeClr val="bg1"/>
                    </a:gs>
                  </a:gsLst>
                  <a:lin ang="5400000" scaled="0"/>
                </a:gradFill>
              </a:rPr>
              <a:t> on top of which many cool things are built</a:t>
            </a:r>
            <a:endParaRPr lang="en-US" dirty="0">
              <a:gradFill>
                <a:gsLst>
                  <a:gs pos="0">
                    <a:schemeClr val="bg1"/>
                  </a:gs>
                  <a:gs pos="100000">
                    <a:schemeClr val="bg1"/>
                  </a:gs>
                </a:gsLst>
                <a:lin ang="5400000" scaled="0"/>
              </a:gradFill>
            </a:endParaRPr>
          </a:p>
        </p:txBody>
      </p:sp>
    </p:spTree>
    <p:extLst>
      <p:ext uri="{BB962C8B-B14F-4D97-AF65-F5344CB8AC3E}">
        <p14:creationId xmlns:p14="http://schemas.microsoft.com/office/powerpoint/2010/main" val="2646066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8" decel="100000" fill="hold" grpId="0" nodeType="afterEffect">
                                  <p:stCondLst>
                                    <p:cond delay="200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0-#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3500"/>
                            </p:stCondLst>
                            <p:childTnLst>
                              <p:par>
                                <p:cTn id="15" presetID="2" presetClass="entr" presetSubtype="8" decel="100000" fill="hold" grpId="0" nodeType="afterEffect">
                                  <p:stCondLst>
                                    <p:cond delay="50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0-#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childTnLst>
                          </p:cTn>
                        </p:par>
                        <p:par>
                          <p:cTn id="19" fill="hold">
                            <p:stCondLst>
                              <p:cond delay="4500"/>
                            </p:stCondLst>
                            <p:childTnLst>
                              <p:par>
                                <p:cTn id="20" presetID="2" presetClass="entr" presetSubtype="8" decel="100000" fill="hold" grpId="0" nodeType="afterEffect">
                                  <p:stCondLst>
                                    <p:cond delay="50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0-#ppt_w/2"/>
                                          </p:val>
                                        </p:tav>
                                        <p:tav tm="100000">
                                          <p:val>
                                            <p:strVal val="#ppt_x"/>
                                          </p:val>
                                        </p:tav>
                                      </p:tavLst>
                                    </p:anim>
                                    <p:anim calcmode="lin" valueType="num">
                                      <p:cBhvr additive="base">
                                        <p:cTn id="23" dur="500" fill="hold"/>
                                        <p:tgtEl>
                                          <p:spTgt spid="9"/>
                                        </p:tgtEl>
                                        <p:attrNameLst>
                                          <p:attrName>ppt_y</p:attrName>
                                        </p:attrNameLst>
                                      </p:cBhvr>
                                      <p:tavLst>
                                        <p:tav tm="0">
                                          <p:val>
                                            <p:strVal val="#ppt_y"/>
                                          </p:val>
                                        </p:tav>
                                        <p:tav tm="100000">
                                          <p:val>
                                            <p:strVal val="#ppt_y"/>
                                          </p:val>
                                        </p:tav>
                                      </p:tavLst>
                                    </p:anim>
                                  </p:childTnLst>
                                </p:cTn>
                              </p:par>
                            </p:childTnLst>
                          </p:cTn>
                        </p:par>
                        <p:par>
                          <p:cTn id="24" fill="hold">
                            <p:stCondLst>
                              <p:cond delay="5500"/>
                            </p:stCondLst>
                            <p:childTnLst>
                              <p:par>
                                <p:cTn id="25" presetID="2" presetClass="entr" presetSubtype="8" decel="100000" fill="hold" grpId="0" nodeType="afterEffect">
                                  <p:stCondLst>
                                    <p:cond delay="50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0-#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ASP.NET: A </a:t>
            </a:r>
            <a:r>
              <a:rPr lang="en-US" dirty="0"/>
              <a:t>F</a:t>
            </a:r>
            <a:r>
              <a:rPr lang="en-US" dirty="0" smtClean="0"/>
              <a:t>ramework </a:t>
            </a:r>
            <a:r>
              <a:rPr lang="en-US" dirty="0"/>
              <a:t>F</a:t>
            </a:r>
            <a:r>
              <a:rPr lang="en-US" dirty="0" smtClean="0"/>
              <a:t>or </a:t>
            </a:r>
            <a:r>
              <a:rPr lang="en-US" dirty="0"/>
              <a:t>A</a:t>
            </a:r>
            <a:r>
              <a:rPr lang="en-US" dirty="0" smtClean="0"/>
              <a:t>ll</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3" name="Rectangle 22"/>
          <p:cNvSpPr/>
          <p:nvPr/>
        </p:nvSpPr>
        <p:spPr>
          <a:xfrm>
            <a:off x="8263156" y="3456263"/>
            <a:ext cx="3058968" cy="9790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MVC</a:t>
            </a:r>
            <a:endParaRPr lang="en-US" dirty="0">
              <a:gradFill>
                <a:gsLst>
                  <a:gs pos="0">
                    <a:srgbClr val="FFFFFF"/>
                  </a:gs>
                  <a:gs pos="100000">
                    <a:srgbClr val="FFFFFF"/>
                  </a:gs>
                </a:gsLst>
                <a:lin ang="5400000" scaled="0"/>
              </a:gradFill>
            </a:endParaRPr>
          </a:p>
        </p:txBody>
      </p:sp>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sp>
        <p:nvSpPr>
          <p:cNvPr id="35" name="Rectangle 34"/>
          <p:cNvSpPr/>
          <p:nvPr/>
        </p:nvSpPr>
        <p:spPr>
          <a:xfrm>
            <a:off x="9899010" y="4536821"/>
            <a:ext cx="1423114" cy="199610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Self Host</a:t>
            </a:r>
            <a:endParaRPr lang="en-US" dirty="0">
              <a:gradFill>
                <a:gsLst>
                  <a:gs pos="0">
                    <a:srgbClr val="FFFFFF"/>
                  </a:gs>
                  <a:gs pos="100000">
                    <a:srgbClr val="FFFFFF"/>
                  </a:gs>
                </a:gsLst>
                <a:lin ang="5400000" scaled="0"/>
              </a:gradFill>
            </a:endParaRPr>
          </a:p>
        </p:txBody>
      </p:sp>
      <p:sp>
        <p:nvSpPr>
          <p:cNvPr id="37" name="Rectangle 36"/>
          <p:cNvSpPr/>
          <p:nvPr/>
        </p:nvSpPr>
        <p:spPr bwMode="auto">
          <a:xfrm>
            <a:off x="9899010" y="3881611"/>
            <a:ext cx="1357301"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Web API</a:t>
            </a:r>
            <a:endParaRPr lang="en-US" sz="2000" dirty="0">
              <a:gradFill>
                <a:gsLst>
                  <a:gs pos="0">
                    <a:srgbClr val="FFFFFF"/>
                  </a:gs>
                  <a:gs pos="100000">
                    <a:srgbClr val="FFFFFF"/>
                  </a:gs>
                </a:gsLst>
                <a:lin ang="5400000" scaled="0"/>
              </a:gradFill>
            </a:endParaRPr>
          </a:p>
        </p:txBody>
      </p:sp>
      <p:sp>
        <p:nvSpPr>
          <p:cNvPr id="38" name="Rectangle 37"/>
          <p:cNvSpPr/>
          <p:nvPr/>
        </p:nvSpPr>
        <p:spPr bwMode="auto">
          <a:xfrm>
            <a:off x="8414918" y="3881611"/>
            <a:ext cx="1400732"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MVC 4</a:t>
            </a:r>
            <a:endParaRPr lang="en-US" sz="2000" dirty="0">
              <a:gradFill>
                <a:gsLst>
                  <a:gs pos="0">
                    <a:srgbClr val="FFFFFF"/>
                  </a:gs>
                  <a:gs pos="100000">
                    <a:srgbClr val="FFFFFF"/>
                  </a:gs>
                </a:gsLst>
                <a:lin ang="5400000" scaled="0"/>
              </a:gradFill>
            </a:endParaRPr>
          </a:p>
        </p:txBody>
      </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sp>
        <p:nvSpPr>
          <p:cNvPr id="41" name="Rectangle 40"/>
          <p:cNvSpPr/>
          <p:nvPr/>
        </p:nvSpPr>
        <p:spPr>
          <a:xfrm>
            <a:off x="9899009" y="2659310"/>
            <a:ext cx="1423115" cy="72195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Code</a:t>
            </a:r>
            <a:endParaRPr lang="en-US" dirty="0">
              <a:gradFill>
                <a:gsLst>
                  <a:gs pos="0">
                    <a:srgbClr val="FFFFFF"/>
                  </a:gs>
                  <a:gs pos="100000">
                    <a:srgbClr val="FFFFFF"/>
                  </a:gs>
                </a:gsLst>
                <a:lin ang="5400000" scaled="0"/>
              </a:gradFill>
            </a:endParaRPr>
          </a:p>
        </p:txBody>
      </p:sp>
      <p:sp>
        <p:nvSpPr>
          <p:cNvPr id="42" name="Rectangle 41"/>
          <p:cNvSpPr/>
          <p:nvPr/>
        </p:nvSpPr>
        <p:spPr>
          <a:xfrm>
            <a:off x="9889114" y="2170626"/>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JSON</a:t>
            </a:r>
            <a:endParaRPr lang="en-US" dirty="0">
              <a:gradFill>
                <a:gsLst>
                  <a:gs pos="0">
                    <a:srgbClr val="FFFFFF"/>
                  </a:gs>
                  <a:gs pos="100000">
                    <a:srgbClr val="FFFFFF"/>
                  </a:gs>
                </a:gsLst>
                <a:lin ang="5400000" scaled="0"/>
              </a:gradFill>
            </a:endParaRPr>
          </a:p>
        </p:txBody>
      </p:sp>
      <p:sp>
        <p:nvSpPr>
          <p:cNvPr id="44" name="Rectangle 43"/>
          <p:cNvSpPr/>
          <p:nvPr/>
        </p:nvSpPr>
        <p:spPr>
          <a:xfrm>
            <a:off x="9899008" y="1703024"/>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XML</a:t>
            </a:r>
            <a:endParaRPr lang="en-US"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58758903"/>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832898654"/>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2567"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0" y="0"/>
                        <a:ext cx="158750" cy="158750"/>
                      </a:xfrm>
                      <a:prstGeom prst="rect">
                        <a:avLst/>
                      </a:prstGeom>
                    </p:spPr>
                  </p:pic>
                </p:oleObj>
              </mc:Fallback>
            </mc:AlternateContent>
          </a:graphicData>
        </a:graphic>
      </p:graphicFrame>
      <p:sp>
        <p:nvSpPr>
          <p:cNvPr id="5" name="Title 4"/>
          <p:cNvSpPr>
            <a:spLocks noGrp="1"/>
          </p:cNvSpPr>
          <p:nvPr>
            <p:ph type="title"/>
          </p:nvPr>
        </p:nvSpPr>
        <p:spPr/>
        <p:txBody>
          <a:bodyPr/>
          <a:lstStyle/>
          <a:p>
            <a:r>
              <a:rPr lang="en-US" dirty="0" smtClean="0"/>
              <a:t>Resources</a:t>
            </a:r>
            <a:endParaRPr lang="en-US" dirty="0"/>
          </a:p>
        </p:txBody>
      </p:sp>
      <p:sp>
        <p:nvSpPr>
          <p:cNvPr id="3" name="Text Placeholder 2"/>
          <p:cNvSpPr>
            <a:spLocks noGrp="1"/>
          </p:cNvSpPr>
          <p:nvPr>
            <p:ph type="body" sz="quarter" idx="10"/>
            <p:custDataLst>
              <p:tags r:id="rId3"/>
            </p:custDataLst>
          </p:nvPr>
        </p:nvSpPr>
        <p:spPr>
          <a:xfrm>
            <a:off x="519112" y="1141413"/>
            <a:ext cx="11149013" cy="997196"/>
          </a:xfrm>
        </p:spPr>
        <p:txBody>
          <a:bodyPr/>
          <a:lstStyle/>
          <a:p>
            <a:pPr>
              <a:spcAft>
                <a:spcPts val="1200"/>
              </a:spcAft>
            </a:pPr>
            <a:r>
              <a:rPr lang="en-US" dirty="0" smtClean="0">
                <a:ln w="3175">
                  <a:noFill/>
                </a:ln>
                <a:gradFill flip="none" rotWithShape="1">
                  <a:gsLst>
                    <a:gs pos="0">
                      <a:srgbClr val="595959"/>
                    </a:gs>
                    <a:gs pos="86000">
                      <a:srgbClr val="595959"/>
                    </a:gs>
                  </a:gsLst>
                  <a:lin ang="5400000" scaled="0"/>
                  <a:tileRect/>
                </a:gradFill>
                <a:cs typeface="Arial" charset="0"/>
              </a:rPr>
              <a:t>Feedback and questions </a:t>
            </a:r>
            <a:r>
              <a:rPr lang="en-US" sz="3600" dirty="0" smtClean="0"/>
              <a:t/>
            </a:r>
            <a:br>
              <a:rPr lang="en-US" sz="3600" dirty="0" smtClean="0"/>
            </a:br>
            <a:r>
              <a:rPr lang="en-US" sz="3200" dirty="0" smtClean="0">
                <a:latin typeface="+mn-lt"/>
                <a:hlinkClick r:id="rId10"/>
              </a:rPr>
              <a:t>http://forums.dev.windows.com</a:t>
            </a:r>
            <a:endParaRPr lang="en-US" sz="3200" dirty="0">
              <a:latin typeface="+mn-lt"/>
            </a:endParaRPr>
          </a:p>
        </p:txBody>
      </p:sp>
      <p:sp>
        <p:nvSpPr>
          <p:cNvPr id="8" name="Freeform 58"/>
          <p:cNvSpPr>
            <a:spLocks noEditPoints="1"/>
          </p:cNvSpPr>
          <p:nvPr/>
        </p:nvSpPr>
        <p:spPr bwMode="black">
          <a:xfrm>
            <a:off x="7196409" y="1141413"/>
            <a:ext cx="3689695" cy="3954680"/>
          </a:xfrm>
          <a:custGeom>
            <a:avLst/>
            <a:gdLst>
              <a:gd name="T0" fmla="*/ 181 w 182"/>
              <a:gd name="T1" fmla="*/ 65 h 195"/>
              <a:gd name="T2" fmla="*/ 88 w 182"/>
              <a:gd name="T3" fmla="*/ 0 h 195"/>
              <a:gd name="T4" fmla="*/ 88 w 182"/>
              <a:gd name="T5" fmla="*/ 40 h 195"/>
              <a:gd name="T6" fmla="*/ 1 w 182"/>
              <a:gd name="T7" fmla="*/ 40 h 195"/>
              <a:gd name="T8" fmla="*/ 1 w 182"/>
              <a:gd name="T9" fmla="*/ 89 h 195"/>
              <a:gd name="T10" fmla="*/ 57 w 182"/>
              <a:gd name="T11" fmla="*/ 89 h 195"/>
              <a:gd name="T12" fmla="*/ 88 w 182"/>
              <a:gd name="T13" fmla="*/ 68 h 195"/>
              <a:gd name="T14" fmla="*/ 88 w 182"/>
              <a:gd name="T15" fmla="*/ 130 h 195"/>
              <a:gd name="T16" fmla="*/ 181 w 182"/>
              <a:gd name="T17" fmla="*/ 65 h 195"/>
              <a:gd name="T18" fmla="*/ 19 w 182"/>
              <a:gd name="T19" fmla="*/ 127 h 195"/>
              <a:gd name="T20" fmla="*/ 88 w 182"/>
              <a:gd name="T21" fmla="*/ 172 h 195"/>
              <a:gd name="T22" fmla="*/ 88 w 182"/>
              <a:gd name="T23" fmla="*/ 142 h 195"/>
              <a:gd name="T24" fmla="*/ 178 w 182"/>
              <a:gd name="T25" fmla="*/ 142 h 195"/>
              <a:gd name="T26" fmla="*/ 178 w 182"/>
              <a:gd name="T27" fmla="*/ 153 h 195"/>
              <a:gd name="T28" fmla="*/ 100 w 182"/>
              <a:gd name="T29" fmla="*/ 153 h 195"/>
              <a:gd name="T30" fmla="*/ 100 w 182"/>
              <a:gd name="T31" fmla="*/ 195 h 195"/>
              <a:gd name="T32" fmla="*/ 0 w 182"/>
              <a:gd name="T33" fmla="*/ 127 h 195"/>
              <a:gd name="T34" fmla="*/ 19 w 182"/>
              <a:gd name="T35" fmla="*/ 12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95">
                <a:moveTo>
                  <a:pt x="181" y="65"/>
                </a:moveTo>
                <a:cubicBezTo>
                  <a:pt x="88" y="0"/>
                  <a:pt x="88" y="0"/>
                  <a:pt x="88" y="0"/>
                </a:cubicBezTo>
                <a:cubicBezTo>
                  <a:pt x="88" y="40"/>
                  <a:pt x="88" y="40"/>
                  <a:pt x="88" y="40"/>
                </a:cubicBezTo>
                <a:cubicBezTo>
                  <a:pt x="1" y="40"/>
                  <a:pt x="1" y="40"/>
                  <a:pt x="1" y="40"/>
                </a:cubicBezTo>
                <a:cubicBezTo>
                  <a:pt x="1" y="89"/>
                  <a:pt x="1" y="89"/>
                  <a:pt x="1" y="89"/>
                </a:cubicBezTo>
                <a:cubicBezTo>
                  <a:pt x="57" y="89"/>
                  <a:pt x="57" y="89"/>
                  <a:pt x="57" y="89"/>
                </a:cubicBezTo>
                <a:cubicBezTo>
                  <a:pt x="88" y="68"/>
                  <a:pt x="88" y="68"/>
                  <a:pt x="88" y="68"/>
                </a:cubicBezTo>
                <a:cubicBezTo>
                  <a:pt x="88" y="130"/>
                  <a:pt x="88" y="130"/>
                  <a:pt x="88" y="130"/>
                </a:cubicBezTo>
                <a:cubicBezTo>
                  <a:pt x="181" y="65"/>
                  <a:pt x="181" y="65"/>
                  <a:pt x="181" y="65"/>
                </a:cubicBezTo>
                <a:close/>
                <a:moveTo>
                  <a:pt x="19" y="127"/>
                </a:moveTo>
                <a:cubicBezTo>
                  <a:pt x="88" y="172"/>
                  <a:pt x="88" y="172"/>
                  <a:pt x="88" y="172"/>
                </a:cubicBezTo>
                <a:cubicBezTo>
                  <a:pt x="88" y="142"/>
                  <a:pt x="88" y="142"/>
                  <a:pt x="88" y="142"/>
                </a:cubicBezTo>
                <a:cubicBezTo>
                  <a:pt x="178" y="142"/>
                  <a:pt x="178" y="142"/>
                  <a:pt x="178" y="142"/>
                </a:cubicBezTo>
                <a:cubicBezTo>
                  <a:pt x="182" y="142"/>
                  <a:pt x="182" y="153"/>
                  <a:pt x="178" y="153"/>
                </a:cubicBezTo>
                <a:cubicBezTo>
                  <a:pt x="100" y="153"/>
                  <a:pt x="100" y="153"/>
                  <a:pt x="100" y="153"/>
                </a:cubicBezTo>
                <a:cubicBezTo>
                  <a:pt x="100" y="195"/>
                  <a:pt x="100" y="195"/>
                  <a:pt x="100" y="195"/>
                </a:cubicBezTo>
                <a:cubicBezTo>
                  <a:pt x="0" y="127"/>
                  <a:pt x="0" y="127"/>
                  <a:pt x="0" y="127"/>
                </a:cubicBezTo>
                <a:cubicBezTo>
                  <a:pt x="19" y="127"/>
                  <a:pt x="19" y="127"/>
                  <a:pt x="19" y="127"/>
                </a:cubicBezTo>
                <a:close/>
              </a:path>
            </a:pathLst>
          </a:custGeom>
          <a:solidFill>
            <a:schemeClr val="tx1">
              <a:lumMod val="10000"/>
              <a:lumOff val="90000"/>
            </a:schemeClr>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6" name="Text Placeholder 2"/>
          <p:cNvSpPr txBox="1">
            <a:spLocks/>
          </p:cNvSpPr>
          <p:nvPr>
            <p:custDataLst>
              <p:tags r:id="rId4"/>
            </p:custDataLst>
          </p:nvPr>
        </p:nvSpPr>
        <p:spPr>
          <a:xfrm>
            <a:off x="519112" y="2401160"/>
            <a:ext cx="11149013" cy="997196"/>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11"/>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11"/>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11"/>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Aft>
                <a:spcPts val="1200"/>
              </a:spcAft>
            </a:pPr>
            <a:r>
              <a:rPr lang="en-US" dirty="0" smtClean="0">
                <a:ln w="3175">
                  <a:noFill/>
                </a:ln>
                <a:gradFill flip="none" rotWithShape="1">
                  <a:gsLst>
                    <a:gs pos="0">
                      <a:srgbClr val="595959"/>
                    </a:gs>
                    <a:gs pos="86000">
                      <a:srgbClr val="595959"/>
                    </a:gs>
                  </a:gsLst>
                  <a:lin ang="5400000" scaled="0"/>
                  <a:tileRect/>
                </a:gradFill>
                <a:cs typeface="Arial" charset="0"/>
              </a:rPr>
              <a:t>ASP.NET Web Site</a:t>
            </a:r>
            <a:r>
              <a:rPr lang="en-US" sz="3600" dirty="0" smtClean="0"/>
              <a:t/>
            </a:r>
            <a:br>
              <a:rPr lang="en-US" sz="3600" dirty="0" smtClean="0"/>
            </a:br>
            <a:r>
              <a:rPr lang="en-US" sz="3200" dirty="0" smtClean="0">
                <a:latin typeface="+mn-lt"/>
                <a:hlinkClick r:id="rId12"/>
              </a:rPr>
              <a:t>http://asp.net</a:t>
            </a:r>
            <a:endParaRPr lang="en-US" sz="3200" dirty="0" smtClean="0">
              <a:latin typeface="+mn-lt"/>
            </a:endParaRPr>
          </a:p>
        </p:txBody>
      </p:sp>
      <p:sp>
        <p:nvSpPr>
          <p:cNvPr id="7" name="Text Placeholder 2"/>
          <p:cNvSpPr txBox="1">
            <a:spLocks/>
          </p:cNvSpPr>
          <p:nvPr>
            <p:custDataLst>
              <p:tags r:id="rId5"/>
            </p:custDataLst>
          </p:nvPr>
        </p:nvSpPr>
        <p:spPr>
          <a:xfrm>
            <a:off x="519111" y="3654731"/>
            <a:ext cx="11149013" cy="997196"/>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11"/>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11"/>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11"/>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Aft>
                <a:spcPts val="1200"/>
              </a:spcAft>
            </a:pPr>
            <a:r>
              <a:rPr lang="en-US" dirty="0" smtClean="0">
                <a:ln w="3175">
                  <a:noFill/>
                </a:ln>
                <a:gradFill flip="none" rotWithShape="1">
                  <a:gsLst>
                    <a:gs pos="0">
                      <a:srgbClr val="595959"/>
                    </a:gs>
                    <a:gs pos="86000">
                      <a:srgbClr val="595959"/>
                    </a:gs>
                  </a:gsLst>
                  <a:lin ang="5400000" scaled="0"/>
                  <a:tileRect/>
                </a:gradFill>
                <a:cs typeface="Arial" charset="0"/>
              </a:rPr>
              <a:t>ASP.NET Web API Site</a:t>
            </a:r>
            <a:r>
              <a:rPr lang="en-US" sz="3600" dirty="0" smtClean="0"/>
              <a:t/>
            </a:r>
            <a:br>
              <a:rPr lang="en-US" sz="3600" dirty="0" smtClean="0"/>
            </a:br>
            <a:r>
              <a:rPr lang="en-US" sz="3200" dirty="0" smtClean="0">
                <a:latin typeface="+mn-lt"/>
                <a:hlinkClick r:id="rId13"/>
              </a:rPr>
              <a:t>http://asp.net/web-api</a:t>
            </a:r>
            <a:endParaRPr lang="en-US" sz="3200" dirty="0" smtClean="0">
              <a:latin typeface="+mn-lt"/>
            </a:endParaRPr>
          </a:p>
        </p:txBody>
      </p:sp>
    </p:spTree>
    <p:extLst>
      <p:ext uri="{BB962C8B-B14F-4D97-AF65-F5344CB8AC3E}">
        <p14:creationId xmlns:p14="http://schemas.microsoft.com/office/powerpoint/2010/main" val="1870159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170175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735931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8837"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The ASP.NET Core</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066111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Start with the core</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grpSp>
        <p:nvGrpSpPr>
          <p:cNvPr id="2" name="Group 1"/>
          <p:cNvGrpSpPr/>
          <p:nvPr/>
        </p:nvGrpSpPr>
        <p:grpSpPr>
          <a:xfrm>
            <a:off x="879902" y="1703024"/>
            <a:ext cx="10442222" cy="4829903"/>
            <a:chOff x="879902" y="1703024"/>
            <a:chExt cx="10442222" cy="4829903"/>
          </a:xfrm>
        </p:grpSpPr>
        <p:sp>
          <p:nvSpPr>
            <p:cNvPr id="23" name="Rectangle 22"/>
            <p:cNvSpPr/>
            <p:nvPr/>
          </p:nvSpPr>
          <p:spPr>
            <a:xfrm>
              <a:off x="8263156" y="3456263"/>
              <a:ext cx="3058968" cy="9790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MVC</a:t>
              </a:r>
              <a:endParaRPr lang="en-US" dirty="0">
                <a:gradFill>
                  <a:gsLst>
                    <a:gs pos="0">
                      <a:srgbClr val="FFFFFF"/>
                    </a:gs>
                    <a:gs pos="100000">
                      <a:srgbClr val="FFFFFF"/>
                    </a:gs>
                  </a:gsLst>
                  <a:lin ang="5400000" scaled="0"/>
                </a:gradFill>
              </a:endParaRPr>
            </a:p>
          </p:txBody>
        </p:sp>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sp>
          <p:nvSpPr>
            <p:cNvPr id="35" name="Rectangle 34"/>
            <p:cNvSpPr/>
            <p:nvPr/>
          </p:nvSpPr>
          <p:spPr>
            <a:xfrm>
              <a:off x="9899010" y="4536821"/>
              <a:ext cx="1423114" cy="199610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Self Host</a:t>
              </a:r>
              <a:endParaRPr lang="en-US" dirty="0">
                <a:gradFill>
                  <a:gsLst>
                    <a:gs pos="0">
                      <a:srgbClr val="FFFFFF"/>
                    </a:gs>
                    <a:gs pos="100000">
                      <a:srgbClr val="FFFFFF"/>
                    </a:gs>
                  </a:gsLst>
                  <a:lin ang="5400000" scaled="0"/>
                </a:gradFill>
              </a:endParaRPr>
            </a:p>
          </p:txBody>
        </p:sp>
        <p:sp>
          <p:nvSpPr>
            <p:cNvPr id="37" name="Rectangle 36"/>
            <p:cNvSpPr/>
            <p:nvPr/>
          </p:nvSpPr>
          <p:spPr bwMode="auto">
            <a:xfrm>
              <a:off x="9899010" y="3881611"/>
              <a:ext cx="1357301"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Web API</a:t>
              </a:r>
              <a:endParaRPr lang="en-US" sz="2000" dirty="0">
                <a:gradFill>
                  <a:gsLst>
                    <a:gs pos="0">
                      <a:srgbClr val="FFFFFF"/>
                    </a:gs>
                    <a:gs pos="100000">
                      <a:srgbClr val="FFFFFF"/>
                    </a:gs>
                  </a:gsLst>
                  <a:lin ang="5400000" scaled="0"/>
                </a:gradFill>
              </a:endParaRPr>
            </a:p>
          </p:txBody>
        </p:sp>
        <p:sp>
          <p:nvSpPr>
            <p:cNvPr id="38" name="Rectangle 37"/>
            <p:cNvSpPr/>
            <p:nvPr/>
          </p:nvSpPr>
          <p:spPr bwMode="auto">
            <a:xfrm>
              <a:off x="8414918" y="3881611"/>
              <a:ext cx="1400732"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MVC 4</a:t>
              </a:r>
              <a:endParaRPr lang="en-US" sz="2000" dirty="0">
                <a:gradFill>
                  <a:gsLst>
                    <a:gs pos="0">
                      <a:srgbClr val="FFFFFF"/>
                    </a:gs>
                    <a:gs pos="100000">
                      <a:srgbClr val="FFFFFF"/>
                    </a:gs>
                  </a:gsLst>
                  <a:lin ang="5400000" scaled="0"/>
                </a:gradFill>
              </a:endParaRPr>
            </a:p>
          </p:txBody>
        </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sp>
          <p:nvSpPr>
            <p:cNvPr id="41" name="Rectangle 40"/>
            <p:cNvSpPr/>
            <p:nvPr/>
          </p:nvSpPr>
          <p:spPr>
            <a:xfrm>
              <a:off x="9899009" y="2659310"/>
              <a:ext cx="1423115" cy="72195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Code</a:t>
              </a:r>
              <a:endParaRPr lang="en-US" dirty="0">
                <a:gradFill>
                  <a:gsLst>
                    <a:gs pos="0">
                      <a:srgbClr val="FFFFFF"/>
                    </a:gs>
                    <a:gs pos="100000">
                      <a:srgbClr val="FFFFFF"/>
                    </a:gs>
                  </a:gsLst>
                  <a:lin ang="5400000" scaled="0"/>
                </a:gradFill>
              </a:endParaRPr>
            </a:p>
          </p:txBody>
        </p:sp>
        <p:sp>
          <p:nvSpPr>
            <p:cNvPr id="42" name="Rectangle 41"/>
            <p:cNvSpPr/>
            <p:nvPr/>
          </p:nvSpPr>
          <p:spPr>
            <a:xfrm>
              <a:off x="9889114" y="2170626"/>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JSON</a:t>
              </a:r>
              <a:endParaRPr lang="en-US" dirty="0">
                <a:gradFill>
                  <a:gsLst>
                    <a:gs pos="0">
                      <a:srgbClr val="FFFFFF"/>
                    </a:gs>
                    <a:gs pos="100000">
                      <a:srgbClr val="FFFFFF"/>
                    </a:gs>
                  </a:gsLst>
                  <a:lin ang="5400000" scaled="0"/>
                </a:gradFill>
              </a:endParaRPr>
            </a:p>
          </p:txBody>
        </p:sp>
        <p:sp>
          <p:nvSpPr>
            <p:cNvPr id="44" name="Rectangle 43"/>
            <p:cNvSpPr/>
            <p:nvPr/>
          </p:nvSpPr>
          <p:spPr>
            <a:xfrm>
              <a:off x="9899008" y="1703024"/>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XML</a:t>
              </a:r>
              <a:endParaRPr lang="en-US"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10366111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100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Core to all</a:t>
            </a:r>
            <a:endParaRPr lang="en-US" dirty="0"/>
          </a:p>
        </p:txBody>
      </p:sp>
      <p:sp>
        <p:nvSpPr>
          <p:cNvPr id="4" name="Subtitle 3"/>
          <p:cNvSpPr>
            <a:spLocks noGrp="1"/>
          </p:cNvSpPr>
          <p:nvPr>
            <p:ph type="subTitle" idx="1"/>
          </p:nvPr>
        </p:nvSpPr>
        <p:spPr>
          <a:xfrm>
            <a:off x="1889124" y="5630472"/>
            <a:ext cx="6877371" cy="461665"/>
          </a:xfrm>
        </p:spPr>
        <p:txBody>
          <a:bodyPr/>
          <a:lstStyle/>
          <a:p>
            <a:r>
              <a:rPr lang="en-US" dirty="0" smtClean="0"/>
              <a:t>Handlers, Modules, Request, Response, and so on</a:t>
            </a:r>
            <a:endParaRPr lang="en-US" dirty="0"/>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3165299575"/>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61863624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6630"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Web Forms 4.5</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4179295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Web Forms is Continuing to Evolve</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5" name="Rectangle 24"/>
          <p:cNvSpPr/>
          <p:nvPr/>
        </p:nvSpPr>
        <p:spPr bwMode="auto">
          <a:xfrm>
            <a:off x="1048804" y="3073564"/>
            <a:ext cx="3808422" cy="388573"/>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smtClean="0">
                <a:gradFill>
                  <a:gsLst>
                    <a:gs pos="0">
                      <a:srgbClr val="FFFFFF"/>
                    </a:gs>
                    <a:gs pos="100000">
                      <a:srgbClr val="FFFFFF"/>
                    </a:gs>
                  </a:gsLst>
                  <a:lin ang="5400000" scaled="0"/>
                </a:gradFill>
              </a:rPr>
              <a:t>Model Binding</a:t>
            </a:r>
            <a:endParaRPr lang="en-US" sz="1800" dirty="0">
              <a:gradFill>
                <a:gsLst>
                  <a:gs pos="0">
                    <a:srgbClr val="FFFFFF"/>
                  </a:gs>
                  <a:gs pos="100000">
                    <a:srgbClr val="FFFFFF"/>
                  </a:gs>
                </a:gsLst>
                <a:lin ang="5400000" scaled="0"/>
              </a:gradFill>
            </a:endParaRPr>
          </a:p>
        </p:txBody>
      </p:sp>
      <p:sp>
        <p:nvSpPr>
          <p:cNvPr id="26" name="Rectangle 25"/>
          <p:cNvSpPr/>
          <p:nvPr/>
        </p:nvSpPr>
        <p:spPr bwMode="auto">
          <a:xfrm>
            <a:off x="1048804" y="3519357"/>
            <a:ext cx="3808422" cy="388573"/>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smtClean="0">
                <a:gradFill>
                  <a:gsLst>
                    <a:gs pos="0">
                      <a:srgbClr val="FFFFFF"/>
                    </a:gs>
                    <a:gs pos="100000">
                      <a:srgbClr val="FFFFFF"/>
                    </a:gs>
                  </a:gsLst>
                  <a:lin ang="5400000" scaled="0"/>
                </a:gradFill>
              </a:rPr>
              <a:t>Unobtrusive Validation</a:t>
            </a:r>
            <a:endParaRPr lang="en-US" sz="1800" dirty="0">
              <a:gradFill>
                <a:gsLst>
                  <a:gs pos="0">
                    <a:srgbClr val="FFFFFF"/>
                  </a:gs>
                  <a:gs pos="100000">
                    <a:srgbClr val="FFFFFF"/>
                  </a:gs>
                </a:gsLst>
                <a:lin ang="5400000" scaled="0"/>
              </a:gradFill>
            </a:endParaRPr>
          </a:p>
        </p:txBody>
      </p:sp>
      <p:sp>
        <p:nvSpPr>
          <p:cNvPr id="27" name="Rectangle 26"/>
          <p:cNvSpPr/>
          <p:nvPr/>
        </p:nvSpPr>
        <p:spPr bwMode="auto">
          <a:xfrm>
            <a:off x="1048804" y="3966653"/>
            <a:ext cx="3808422" cy="388573"/>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smtClean="0">
                <a:gradFill>
                  <a:gsLst>
                    <a:gs pos="0">
                      <a:srgbClr val="FFFFFF"/>
                    </a:gs>
                    <a:gs pos="100000">
                      <a:srgbClr val="FFFFFF"/>
                    </a:gs>
                  </a:gsLst>
                  <a:lin ang="5400000" scaled="0"/>
                </a:gradFill>
              </a:rPr>
              <a:t>Asynchronous Processing</a:t>
            </a:r>
            <a:endParaRPr lang="en-US" sz="1800" dirty="0">
              <a:gradFill>
                <a:gsLst>
                  <a:gs pos="0">
                    <a:srgbClr val="FFFFFF"/>
                  </a:gs>
                  <a:gs pos="100000">
                    <a:srgbClr val="FFFFFF"/>
                  </a:gs>
                </a:gsLst>
                <a:lin ang="5400000" scaled="0"/>
              </a:gradFill>
            </a:endParaRPr>
          </a:p>
        </p:txBody>
      </p:sp>
      <p:sp>
        <p:nvSpPr>
          <p:cNvPr id="18" name="Rectangle 17"/>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176950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par>
                          <p:cTn id="11" fill="hold">
                            <p:stCondLst>
                              <p:cond delay="1500"/>
                            </p:stCondLst>
                            <p:childTnLst>
                              <p:par>
                                <p:cTn id="12" presetID="10"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par>
                          <p:cTn id="15" fill="hold">
                            <p:stCondLst>
                              <p:cond delay="2000"/>
                            </p:stCondLst>
                            <p:childTnLst>
                              <p:par>
                                <p:cTn id="16" presetID="10" presetClass="entr" presetSubtype="0" fill="hold" grpId="0" nodeType="after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par>
                          <p:cTn id="19" fill="hold">
                            <p:stCondLst>
                              <p:cond delay="2500"/>
                            </p:stCondLst>
                            <p:childTnLst>
                              <p:par>
                                <p:cTn id="20" presetID="10" presetClass="entr" presetSubtype="0"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5" grpId="0" animBg="1"/>
      <p:bldP spid="26" grpId="0" animBg="1"/>
      <p:bldP spid="27" grpId="0" animBg="1"/>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0" y="1698670"/>
            <a:ext cx="12188825" cy="116955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Model Binding with ASP.NET Web Forms</a:t>
            </a:r>
            <a:endParaRPr lang="en-US" sz="4800" dirty="0"/>
          </a:p>
        </p:txBody>
      </p:sp>
      <p:sp>
        <p:nvSpPr>
          <p:cNvPr id="5" name="TextBox 4"/>
          <p:cNvSpPr txBox="1"/>
          <p:nvPr/>
        </p:nvSpPr>
        <p:spPr>
          <a:xfrm>
            <a:off x="2948996" y="1698670"/>
            <a:ext cx="8599876"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&lt;</a:t>
            </a:r>
            <a:r>
              <a:rPr lang="en-US" sz="1400" dirty="0" err="1">
                <a:solidFill>
                  <a:schemeClr val="lt1">
                    <a:alpha val="99000"/>
                  </a:schemeClr>
                </a:solidFill>
                <a:latin typeface="Consolas" pitchFamily="49" charset="0"/>
                <a:cs typeface="Consolas" pitchFamily="49" charset="0"/>
              </a:rPr>
              <a:t>ul</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asp:Repeater</a:t>
            </a:r>
            <a:r>
              <a:rPr lang="en-US" sz="1400" dirty="0">
                <a:solidFill>
                  <a:schemeClr val="lt1">
                    <a:alpha val="99000"/>
                  </a:schemeClr>
                </a:solidFill>
                <a:latin typeface="Consolas" pitchFamily="49" charset="0"/>
                <a:cs typeface="Consolas" pitchFamily="49" charset="0"/>
              </a:rPr>
              <a:t> ID="</a:t>
            </a:r>
            <a:r>
              <a:rPr lang="en-US" sz="1400" dirty="0" err="1">
                <a:solidFill>
                  <a:schemeClr val="lt1">
                    <a:alpha val="99000"/>
                  </a:schemeClr>
                </a:solidFill>
                <a:latin typeface="Consolas" pitchFamily="49" charset="0"/>
                <a:cs typeface="Consolas" pitchFamily="49" charset="0"/>
              </a:rPr>
              <a:t>customersRepeater</a:t>
            </a:r>
            <a:r>
              <a:rPr lang="en-US" sz="1400" dirty="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runat</a:t>
            </a:r>
            <a:r>
              <a:rPr lang="en-US" sz="1400" dirty="0">
                <a:solidFill>
                  <a:schemeClr val="lt1">
                    <a:alpha val="99000"/>
                  </a:schemeClr>
                </a:solidFill>
                <a:latin typeface="Consolas" pitchFamily="49" charset="0"/>
                <a:cs typeface="Consolas" pitchFamily="49" charset="0"/>
              </a:rPr>
              <a:t>="server"</a:t>
            </a:r>
            <a:endParaRPr lang="en-US" sz="1400" dirty="0" smtClean="0">
              <a:solidFill>
                <a:schemeClr val="lt1">
                  <a:alpha val="99000"/>
                </a:schemeClr>
              </a:solidFill>
              <a:latin typeface="Consolas" pitchFamily="49" charset="0"/>
              <a:cs typeface="Consolas" pitchFamily="49" charset="0"/>
            </a:endParaRPr>
          </a:p>
          <a:p>
            <a:r>
              <a:rPr lang="en-US" sz="1400" b="1" dirty="0">
                <a:solidFill>
                  <a:schemeClr val="lt1">
                    <a:alpha val="99000"/>
                  </a:schemeClr>
                </a:solidFill>
                <a:latin typeface="Consolas" pitchFamily="49" charset="0"/>
                <a:cs typeface="Consolas" pitchFamily="49" charset="0"/>
              </a:rPr>
              <a:t> </a:t>
            </a:r>
            <a:r>
              <a:rPr lang="en-US" sz="1400" b="1" dirty="0" smtClean="0">
                <a:solidFill>
                  <a:schemeClr val="lt1">
                    <a:alpha val="99000"/>
                  </a:schemeClr>
                </a:solidFill>
                <a:latin typeface="Consolas" pitchFamily="49" charset="0"/>
                <a:cs typeface="Consolas" pitchFamily="49" charset="0"/>
              </a:rPr>
              <a:t>               </a:t>
            </a:r>
            <a:r>
              <a:rPr lang="en-US" sz="1400" b="1" dirty="0" err="1" smtClean="0">
                <a:solidFill>
                  <a:schemeClr val="accent4">
                    <a:lumMod val="20000"/>
                    <a:lumOff val="80000"/>
                    <a:alpha val="99000"/>
                  </a:schemeClr>
                </a:solidFill>
                <a:latin typeface="Consolas" pitchFamily="49" charset="0"/>
                <a:cs typeface="Consolas" pitchFamily="49" charset="0"/>
              </a:rPr>
              <a:t>ItemType</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WebFormsLab.Model.Customer</a:t>
            </a:r>
            <a:r>
              <a:rPr lang="en-US" sz="1400" dirty="0" smtClean="0">
                <a:solidFill>
                  <a:schemeClr val="lt1">
                    <a:alpha val="99000"/>
                  </a:schemeClr>
                </a:solidFill>
                <a:latin typeface="Consolas" pitchFamily="49" charset="0"/>
                <a:cs typeface="Consolas" pitchFamily="49" charset="0"/>
              </a:rPr>
              <a:t>"&gt;</a:t>
            </a:r>
            <a:endParaRPr lang="en-US" sz="1400" dirty="0">
              <a:solidFill>
                <a:schemeClr val="lt1">
                  <a:alpha val="99000"/>
                </a:schemeClr>
              </a:solidFill>
              <a:latin typeface="Consolas" pitchFamily="49" charset="0"/>
              <a:cs typeface="Consolas" pitchFamily="49" charset="0"/>
            </a:endParaRPr>
          </a:p>
          <a:p>
            <a:r>
              <a:rPr lang="en-US" sz="1400" dirty="0" smtClean="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asp:Repeater</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&lt;/</a:t>
            </a:r>
            <a:r>
              <a:rPr lang="en-US" sz="1400" dirty="0" err="1">
                <a:solidFill>
                  <a:schemeClr val="lt1">
                    <a:alpha val="99000"/>
                  </a:schemeClr>
                </a:solidFill>
                <a:latin typeface="Consolas" pitchFamily="49" charset="0"/>
                <a:cs typeface="Consolas" pitchFamily="49" charset="0"/>
              </a:rPr>
              <a:t>ul</a:t>
            </a:r>
            <a:r>
              <a:rPr lang="en-US" sz="1400" dirty="0">
                <a:solidFill>
                  <a:schemeClr val="lt1">
                    <a:alpha val="99000"/>
                  </a:schemeClr>
                </a:solidFill>
                <a:latin typeface="Consolas" pitchFamily="49" charset="0"/>
                <a:cs typeface="Consolas" pitchFamily="49" charset="0"/>
              </a:rPr>
              <a:t>&gt;</a:t>
            </a:r>
          </a:p>
        </p:txBody>
      </p:sp>
      <p:sp>
        <p:nvSpPr>
          <p:cNvPr id="8" name="Rectangle 7"/>
          <p:cNvSpPr/>
          <p:nvPr/>
        </p:nvSpPr>
        <p:spPr>
          <a:xfrm>
            <a:off x="519112" y="1678268"/>
            <a:ext cx="2334101"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1:</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Set the </a:t>
            </a:r>
            <a:r>
              <a:rPr lang="en-US" dirty="0" err="1" smtClean="0">
                <a:solidFill>
                  <a:schemeClr val="tx2">
                    <a:alpha val="99000"/>
                  </a:schemeClr>
                </a:solidFill>
                <a:latin typeface="Segoe UI Light" pitchFamily="34" charset="0"/>
              </a:rPr>
              <a:t>ItemType</a:t>
            </a:r>
            <a:endParaRPr lang="en-US" dirty="0">
              <a:solidFill>
                <a:schemeClr val="tx2">
                  <a:alpha val="99000"/>
                </a:schemeClr>
              </a:solidFill>
              <a:latin typeface="Segoe UI Light" pitchFamily="34" charset="0"/>
            </a:endParaRPr>
          </a:p>
        </p:txBody>
      </p:sp>
      <p:sp>
        <p:nvSpPr>
          <p:cNvPr id="12" name="Rectangle 11"/>
          <p:cNvSpPr/>
          <p:nvPr/>
        </p:nvSpPr>
        <p:spPr bwMode="auto">
          <a:xfrm>
            <a:off x="2473" y="3399952"/>
            <a:ext cx="12188825" cy="2893100"/>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3" name="TextBox 12"/>
          <p:cNvSpPr txBox="1"/>
          <p:nvPr/>
        </p:nvSpPr>
        <p:spPr>
          <a:xfrm>
            <a:off x="3044779" y="3399952"/>
            <a:ext cx="8599876" cy="2893100"/>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&lt;</a:t>
            </a:r>
            <a:r>
              <a:rPr lang="en-US" sz="1400" dirty="0" err="1">
                <a:solidFill>
                  <a:schemeClr val="lt1">
                    <a:alpha val="99000"/>
                  </a:schemeClr>
                </a:solidFill>
                <a:latin typeface="Consolas" pitchFamily="49" charset="0"/>
                <a:cs typeface="Consolas" pitchFamily="49" charset="0"/>
              </a:rPr>
              <a:t>ul</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asp:Repeater</a:t>
            </a:r>
            <a:r>
              <a:rPr lang="en-US" sz="1400" dirty="0">
                <a:solidFill>
                  <a:schemeClr val="lt1">
                    <a:alpha val="99000"/>
                  </a:schemeClr>
                </a:solidFill>
                <a:latin typeface="Consolas" pitchFamily="49" charset="0"/>
                <a:cs typeface="Consolas" pitchFamily="49" charset="0"/>
              </a:rPr>
              <a:t> ID="</a:t>
            </a:r>
            <a:r>
              <a:rPr lang="en-US" sz="1400" dirty="0" err="1">
                <a:solidFill>
                  <a:schemeClr val="lt1">
                    <a:alpha val="99000"/>
                  </a:schemeClr>
                </a:solidFill>
                <a:latin typeface="Consolas" pitchFamily="49" charset="0"/>
                <a:cs typeface="Consolas" pitchFamily="49" charset="0"/>
              </a:rPr>
              <a:t>customersRepeater</a:t>
            </a:r>
            <a:r>
              <a:rPr lang="en-US" sz="1400" dirty="0">
                <a:solidFill>
                  <a:schemeClr val="lt1">
                    <a:alpha val="99000"/>
                  </a:schemeClr>
                </a:solidFill>
                <a:latin typeface="Consolas" pitchFamily="49" charset="0"/>
                <a:cs typeface="Consolas" pitchFamily="49" charset="0"/>
              </a:rPr>
              <a:t>" </a:t>
            </a:r>
            <a:r>
              <a:rPr lang="en-US" sz="1400" dirty="0" err="1">
                <a:solidFill>
                  <a:schemeClr val="lt1">
                    <a:alpha val="99000"/>
                  </a:schemeClr>
                </a:solidFill>
                <a:latin typeface="Consolas" pitchFamily="49" charset="0"/>
                <a:cs typeface="Consolas" pitchFamily="49" charset="0"/>
              </a:rPr>
              <a:t>runat</a:t>
            </a:r>
            <a:r>
              <a:rPr lang="en-US" sz="1400" dirty="0">
                <a:solidFill>
                  <a:schemeClr val="lt1">
                    <a:alpha val="99000"/>
                  </a:schemeClr>
                </a:solidFill>
                <a:latin typeface="Consolas" pitchFamily="49" charset="0"/>
                <a:cs typeface="Consolas" pitchFamily="49" charset="0"/>
              </a:rPr>
              <a:t>="</a:t>
            </a:r>
            <a:r>
              <a:rPr lang="en-US" sz="1400" dirty="0" smtClean="0">
                <a:solidFill>
                  <a:schemeClr val="lt1">
                    <a:alpha val="99000"/>
                  </a:schemeClr>
                </a:solidFill>
                <a:latin typeface="Consolas" pitchFamily="49" charset="0"/>
                <a:cs typeface="Consolas" pitchFamily="49" charset="0"/>
              </a:rPr>
              <a:t>server“ </a:t>
            </a:r>
            <a:br>
              <a:rPr lang="en-US" sz="1400" dirty="0" smtClean="0">
                <a:solidFill>
                  <a:schemeClr val="lt1">
                    <a:alpha val="99000"/>
                  </a:schemeClr>
                </a:solidFill>
                <a:latin typeface="Consolas" pitchFamily="49" charset="0"/>
                <a:cs typeface="Consolas" pitchFamily="49" charset="0"/>
              </a:rPr>
            </a:br>
            <a:r>
              <a:rPr lang="en-US" sz="1400" dirty="0" smtClean="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ItemType</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WebFormsLab.Model.Customer</a:t>
            </a:r>
            <a:r>
              <a:rPr lang="en-US" sz="1400" dirty="0" smtClean="0">
                <a:solidFill>
                  <a:schemeClr val="lt1">
                    <a:alpha val="99000"/>
                  </a:schemeClr>
                </a:solidFill>
                <a:latin typeface="Consolas" pitchFamily="49" charset="0"/>
                <a:cs typeface="Consolas" pitchFamily="49" charset="0"/>
              </a:rPr>
              <a:t>"&gt;</a:t>
            </a:r>
            <a:endParaRPr lang="en-US" sz="1400" dirty="0">
              <a:solidFill>
                <a:schemeClr val="lt1">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ItemTemplate</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      &lt;li&gt;</a:t>
            </a:r>
          </a:p>
          <a:p>
            <a:r>
              <a:rPr lang="en-US" sz="1400" dirty="0">
                <a:solidFill>
                  <a:schemeClr val="lt1">
                    <a:alpha val="99000"/>
                  </a:schemeClr>
                </a:solidFill>
                <a:latin typeface="Consolas" pitchFamily="49" charset="0"/>
                <a:cs typeface="Consolas" pitchFamily="49" charset="0"/>
              </a:rPr>
              <a:t>        &lt;a </a:t>
            </a:r>
            <a:r>
              <a:rPr lang="en-US" sz="1400" dirty="0" err="1">
                <a:solidFill>
                  <a:schemeClr val="lt1">
                    <a:alpha val="99000"/>
                  </a:schemeClr>
                </a:solidFill>
                <a:latin typeface="Consolas" pitchFamily="49" charset="0"/>
                <a:cs typeface="Consolas" pitchFamily="49" charset="0"/>
              </a:rPr>
              <a:t>href</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CustomerDetails.aspx?id</a:t>
            </a:r>
            <a:r>
              <a:rPr lang="en-US" sz="1400" dirty="0">
                <a:solidFill>
                  <a:schemeClr val="lt1">
                    <a:alpha val="99000"/>
                  </a:schemeClr>
                </a:solidFill>
                <a:latin typeface="Consolas" pitchFamily="49" charset="0"/>
                <a:cs typeface="Consolas" pitchFamily="49" charset="0"/>
              </a:rPr>
              <a:t>=&lt;%#: </a:t>
            </a:r>
            <a:r>
              <a:rPr lang="en-US" sz="1400" b="1" dirty="0" err="1">
                <a:solidFill>
                  <a:schemeClr val="accent4">
                    <a:lumMod val="20000"/>
                    <a:lumOff val="80000"/>
                    <a:alpha val="99000"/>
                  </a:schemeClr>
                </a:solidFill>
                <a:latin typeface="Consolas" pitchFamily="49" charset="0"/>
                <a:cs typeface="Consolas" pitchFamily="49" charset="0"/>
              </a:rPr>
              <a:t>Item.Id</a:t>
            </a:r>
            <a:r>
              <a:rPr lang="en-US" sz="1400" dirty="0">
                <a:solidFill>
                  <a:schemeClr val="lt1">
                    <a:alpha val="99000"/>
                  </a:schemeClr>
                </a:solidFill>
                <a:latin typeface="Consolas" pitchFamily="49" charset="0"/>
                <a:cs typeface="Consolas" pitchFamily="49" charset="0"/>
              </a:rPr>
              <a:t> %&gt;"&gt;</a:t>
            </a:r>
          </a:p>
          <a:p>
            <a:r>
              <a:rPr lang="en-US" sz="1400" dirty="0">
                <a:solidFill>
                  <a:schemeClr val="lt1">
                    <a:alpha val="99000"/>
                  </a:schemeClr>
                </a:solidFill>
                <a:latin typeface="Consolas" pitchFamily="49" charset="0"/>
                <a:cs typeface="Consolas" pitchFamily="49" charset="0"/>
              </a:rPr>
              <a:t>          &lt;%#: </a:t>
            </a:r>
            <a:r>
              <a:rPr lang="en-US" sz="1400" b="1" dirty="0" err="1">
                <a:solidFill>
                  <a:schemeClr val="accent4">
                    <a:lumMod val="20000"/>
                    <a:lumOff val="80000"/>
                    <a:alpha val="99000"/>
                  </a:schemeClr>
                </a:solidFill>
                <a:latin typeface="Consolas" pitchFamily="49" charset="0"/>
                <a:cs typeface="Consolas" pitchFamily="49" charset="0"/>
              </a:rPr>
              <a:t>Item.FirstName</a:t>
            </a:r>
            <a:r>
              <a:rPr lang="en-US" sz="1400" dirty="0">
                <a:solidFill>
                  <a:schemeClr val="lt1">
                    <a:alpha val="99000"/>
                  </a:schemeClr>
                </a:solidFill>
                <a:latin typeface="Consolas" pitchFamily="49" charset="0"/>
                <a:cs typeface="Consolas" pitchFamily="49" charset="0"/>
              </a:rPr>
              <a:t> %&gt; &lt;%#: </a:t>
            </a:r>
            <a:r>
              <a:rPr lang="en-US" sz="1400" b="1" dirty="0" err="1">
                <a:solidFill>
                  <a:schemeClr val="accent4">
                    <a:lumMod val="20000"/>
                    <a:lumOff val="80000"/>
                    <a:alpha val="99000"/>
                  </a:schemeClr>
                </a:solidFill>
                <a:latin typeface="Consolas" pitchFamily="49" charset="0"/>
                <a:cs typeface="Consolas" pitchFamily="49" charset="0"/>
              </a:rPr>
              <a:t>Item.LastName</a:t>
            </a:r>
            <a:r>
              <a:rPr lang="en-US" sz="1400" dirty="0">
                <a:solidFill>
                  <a:schemeClr val="lt1">
                    <a:alpha val="99000"/>
                  </a:schemeClr>
                </a:solidFill>
                <a:latin typeface="Consolas" pitchFamily="49" charset="0"/>
                <a:cs typeface="Consolas" pitchFamily="49" charset="0"/>
              </a:rPr>
              <a:t> %&gt;</a:t>
            </a:r>
          </a:p>
          <a:p>
            <a:r>
              <a:rPr lang="en-US" sz="1400" dirty="0">
                <a:solidFill>
                  <a:schemeClr val="lt1">
                    <a:alpha val="99000"/>
                  </a:schemeClr>
                </a:solidFill>
                <a:latin typeface="Consolas" pitchFamily="49" charset="0"/>
                <a:cs typeface="Consolas" pitchFamily="49" charset="0"/>
              </a:rPr>
              <a:t>        &lt;/a&gt;</a:t>
            </a:r>
          </a:p>
          <a:p>
            <a:r>
              <a:rPr lang="en-US" sz="1400" dirty="0">
                <a:solidFill>
                  <a:schemeClr val="lt1">
                    <a:alpha val="99000"/>
                  </a:schemeClr>
                </a:solidFill>
                <a:latin typeface="Consolas" pitchFamily="49" charset="0"/>
                <a:cs typeface="Consolas" pitchFamily="49" charset="0"/>
              </a:rPr>
              <a:t>      &lt;/li&gt;</a:t>
            </a: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ItemTemplate</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asp:Repeater</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&lt;/</a:t>
            </a:r>
            <a:r>
              <a:rPr lang="en-US" sz="1400" dirty="0" err="1">
                <a:solidFill>
                  <a:schemeClr val="lt1">
                    <a:alpha val="99000"/>
                  </a:schemeClr>
                </a:solidFill>
                <a:latin typeface="Consolas" pitchFamily="49" charset="0"/>
                <a:cs typeface="Consolas" pitchFamily="49" charset="0"/>
              </a:rPr>
              <a:t>ul</a:t>
            </a:r>
            <a:r>
              <a:rPr lang="en-US" sz="1400" dirty="0">
                <a:solidFill>
                  <a:schemeClr val="lt1">
                    <a:alpha val="99000"/>
                  </a:schemeClr>
                </a:solidFill>
                <a:latin typeface="Consolas" pitchFamily="49" charset="0"/>
                <a:cs typeface="Consolas" pitchFamily="49" charset="0"/>
              </a:rPr>
              <a:t>&gt;</a:t>
            </a:r>
          </a:p>
          <a:p>
            <a:endParaRPr lang="en-US" sz="1400" dirty="0">
              <a:solidFill>
                <a:schemeClr val="lt1">
                  <a:alpha val="99000"/>
                </a:schemeClr>
              </a:solidFill>
              <a:latin typeface="Consolas" pitchFamily="49" charset="0"/>
              <a:cs typeface="Consolas" pitchFamily="49" charset="0"/>
            </a:endParaRPr>
          </a:p>
        </p:txBody>
      </p:sp>
      <p:sp>
        <p:nvSpPr>
          <p:cNvPr id="17" name="Rectangle 16"/>
          <p:cNvSpPr/>
          <p:nvPr/>
        </p:nvSpPr>
        <p:spPr>
          <a:xfrm>
            <a:off x="614894" y="3379549"/>
            <a:ext cx="2334101" cy="2554545"/>
          </a:xfrm>
          <a:prstGeom prst="rect">
            <a:avLst/>
          </a:prstGeom>
        </p:spPr>
        <p:txBody>
          <a:bodyPr wrap="square">
            <a:spAutoFit/>
          </a:bodyPr>
          <a:lstStyle/>
          <a:p>
            <a:r>
              <a:rPr lang="en-US" sz="4000" dirty="0" smtClean="0">
                <a:solidFill>
                  <a:schemeClr val="accent2">
                    <a:alpha val="99000"/>
                  </a:schemeClr>
                </a:solidFill>
                <a:latin typeface="Segoe UI Light" pitchFamily="34" charset="0"/>
              </a:rPr>
              <a:t>Step 2:</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Reference the properties as needed using the Item keyword</a:t>
            </a:r>
            <a:endParaRPr lang="en-US" dirty="0">
              <a:solidFill>
                <a:schemeClr val="tx2">
                  <a:alpha val="99000"/>
                </a:schemeClr>
              </a:solidFill>
              <a:latin typeface="Segoe UI Light" pitchFamily="34" charset="0"/>
            </a:endParaRPr>
          </a:p>
        </p:txBody>
      </p:sp>
    </p:spTree>
    <p:extLst>
      <p:ext uri="{BB962C8B-B14F-4D97-AF65-F5344CB8AC3E}">
        <p14:creationId xmlns:p14="http://schemas.microsoft.com/office/powerpoint/2010/main" val="4014293966"/>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26"/>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ICN56qPz10CfXV3IpsPTM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XRmmtj9Uk0K6GWGBb7RAuA"/>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XRmmtj9Uk0K6GWGBb7RAuA"/>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XRmmtj9Uk0K6GWGBb7RAu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KeywordTaxHTField xmlns="230e9df3-be65-4c73-a93b-d1236ebd677e">
      <Terms xmlns="http://schemas.microsoft.com/office/infopath/2007/PartnerControls"/>
    </TaxKeywordTaxHTField>
    <TaxCatchAll xmlns="230e9df3-be65-4c73-a93b-d1236ebd677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A05B43BE68FE54B90DD26FDFB72BB05" ma:contentTypeVersion="0" ma:contentTypeDescription="Create a new document." ma:contentTypeScope="" ma:versionID="6df1bece345c1749bd9b91e82fa4a03a">
  <xsd:schema xmlns:xsd="http://www.w3.org/2001/XMLSchema" xmlns:xs="http://www.w3.org/2001/XMLSchema" xmlns:p="http://schemas.microsoft.com/office/2006/metadata/properties" xmlns:ns2="230e9df3-be65-4c73-a93b-d1236ebd677e" targetNamespace="http://schemas.microsoft.com/office/2006/metadata/properties" ma:root="true" ma:fieldsID="e317b0b832c9845d3aae3abd1bb0954e" ns2:_="">
    <xsd:import namespace="230e9df3-be65-4c73-a93b-d1236ebd677e"/>
    <xsd:element name="properties">
      <xsd:complexType>
        <xsd:sequence>
          <xsd:element name="documentManagement">
            <xsd:complexType>
              <xsd:all>
                <xsd:element ref="ns2:TaxKeywordTaxHTField" minOccurs="0"/>
                <xsd:element ref="ns2:TaxCatchAll" minOccurs="0"/>
                <xsd:element ref="ns2: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9" nillable="true" ma:displayName="Taxonomy Catch All Column" ma:hidden="true" ma:list="{24ccdd3d-8ee2-4326-a025-466a9d1bc8a2}" ma:internalName="TaxCatchAll" ma:showField="CatchAllData" ma:web="a6005bf8-687e-4195-b520-3fb25bf0cb8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ccdd3d-8ee2-4326-a025-466a9d1bc8a2}" ma:internalName="TaxCatchAllLabel" ma:readOnly="true" ma:showField="CatchAllDataLabel" ma:web="a6005bf8-687e-4195-b520-3fb25bf0cb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B2F97D-0457-4986-9734-D03EB073C5EA}">
  <ds:schemaRefs>
    <ds:schemaRef ds:uri="http://schemas.microsoft.com/office/2006/metadata/properties"/>
    <ds:schemaRef ds:uri="http://purl.org/dc/elements/1.1/"/>
    <ds:schemaRef ds:uri="http://schemas.microsoft.com/office/infopath/2007/PartnerControls"/>
    <ds:schemaRef ds:uri="http://schemas.openxmlformats.org/package/2006/metadata/core-properties"/>
    <ds:schemaRef ds:uri="http://schemas.microsoft.com/office/2006/documentManagement/types"/>
    <ds:schemaRef ds:uri="230e9df3-be65-4c73-a93b-d1236ebd677e"/>
    <ds:schemaRef ds:uri="http://www.w3.org/XML/1998/namespace"/>
    <ds:schemaRef ds:uri="http://purl.org/dc/dcmitype/"/>
    <ds:schemaRef ds:uri="http://purl.org/dc/terms/"/>
  </ds:schemaRefs>
</ds:datastoreItem>
</file>

<file path=customXml/itemProps2.xml><?xml version="1.0" encoding="utf-8"?>
<ds:datastoreItem xmlns:ds="http://schemas.openxmlformats.org/officeDocument/2006/customXml" ds:itemID="{B882D8D6-9D38-4159-A398-AAC3689D3D7C}">
  <ds:schemaRefs>
    <ds:schemaRef ds:uri="http://schemas.microsoft.com/sharepoint/v3/contenttype/forms"/>
  </ds:schemaRefs>
</ds:datastoreItem>
</file>

<file path=customXml/itemProps3.xml><?xml version="1.0" encoding="utf-8"?>
<ds:datastoreItem xmlns:ds="http://schemas.openxmlformats.org/officeDocument/2006/customXml" ds:itemID="{8F590144-748D-417B-8B69-088F107B0F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3601</TotalTime>
  <Words>5082</Words>
  <Application>Microsoft Office PowerPoint</Application>
  <PresentationFormat>Custom</PresentationFormat>
  <Paragraphs>524</Paragraphs>
  <Slides>31</Slides>
  <Notes>24</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31</vt:i4>
      </vt:variant>
    </vt:vector>
  </HeadingPairs>
  <TitlesOfParts>
    <vt:vector size="40" baseType="lpstr">
      <vt:lpstr>Arial</vt:lpstr>
      <vt:lpstr>Segoe Light</vt:lpstr>
      <vt:lpstr>Calibri</vt:lpstr>
      <vt:lpstr>Segoe UI Light</vt:lpstr>
      <vt:lpstr>Segoe UI</vt:lpstr>
      <vt:lpstr>Consolas</vt:lpstr>
      <vt:lpstr>MS1444_Windows Azure Template 16x9_r08b</vt:lpstr>
      <vt:lpstr>White with Consolas font for code slides</vt:lpstr>
      <vt:lpstr>think-cell Slide</vt:lpstr>
      <vt:lpstr>WebCamps Online</vt:lpstr>
      <vt:lpstr>Building Web Sites Using ASP.NET 4.5</vt:lpstr>
      <vt:lpstr>ASP.NET: A Framework For All</vt:lpstr>
      <vt:lpstr>PowerPoint Presentation</vt:lpstr>
      <vt:lpstr>Start with the core</vt:lpstr>
      <vt:lpstr>Core to all</vt:lpstr>
      <vt:lpstr>PowerPoint Presentation</vt:lpstr>
      <vt:lpstr>Web Forms is Continuing to Evolve</vt:lpstr>
      <vt:lpstr>Model Binding with ASP.NET Web Forms</vt:lpstr>
      <vt:lpstr>Unobtrusive Validation</vt:lpstr>
      <vt:lpstr>New Web Forms Features</vt:lpstr>
      <vt:lpstr>PowerPoint Presentation</vt:lpstr>
      <vt:lpstr>Web Pages – HTML + Razor Syntax</vt:lpstr>
      <vt:lpstr>Razor Syntax</vt:lpstr>
      <vt:lpstr>Move From Code to Markup Easily with Razor</vt:lpstr>
      <vt:lpstr>PowerPoint Presentation</vt:lpstr>
      <vt:lpstr>MVC is Another Alternative in the Stack</vt:lpstr>
      <vt:lpstr>ASP.NET MVC 101</vt:lpstr>
      <vt:lpstr>How MVC Works</vt:lpstr>
      <vt:lpstr>Supported Dependency Injection Points</vt:lpstr>
      <vt:lpstr>ASP.NET MVC Fundamentals</vt:lpstr>
      <vt:lpstr>PowerPoint Presentation</vt:lpstr>
      <vt:lpstr>Web API – Once Missing in ASP.NET</vt:lpstr>
      <vt:lpstr>Web API</vt:lpstr>
      <vt:lpstr>A simple API in 5 steps</vt:lpstr>
      <vt:lpstr>Make Controller actions to return &amp; save data</vt:lpstr>
      <vt:lpstr>Testing Web API with IE9</vt:lpstr>
      <vt:lpstr>Building an API</vt:lpstr>
      <vt:lpstr>Summary</vt:lpstr>
      <vt:lpstr>Resources</vt:lpstr>
      <vt:lpstr>PowerPoint Presentation</vt:lpstr>
    </vt:vector>
  </TitlesOfParts>
  <Company>Artitudes Design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Artitudes Design</dc:creator>
  <cp:lastModifiedBy>Brady Gaster</cp:lastModifiedBy>
  <cp:revision>399</cp:revision>
  <cp:lastPrinted>2011-10-11T14:25:22Z</cp:lastPrinted>
  <dcterms:created xsi:type="dcterms:W3CDTF">2011-03-29T16:07:22Z</dcterms:created>
  <dcterms:modified xsi:type="dcterms:W3CDTF">2012-04-26T19:43:24Z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ies>
</file>

<file path=docProps/thumbnail.jpeg>
</file>